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5" r:id="rId1"/>
  </p:sldMasterIdLst>
  <p:notesMasterIdLst>
    <p:notesMasterId r:id="rId39"/>
  </p:notesMasterIdLst>
  <p:sldIdLst>
    <p:sldId id="262" r:id="rId2"/>
    <p:sldId id="325" r:id="rId3"/>
    <p:sldId id="326" r:id="rId4"/>
    <p:sldId id="327" r:id="rId5"/>
    <p:sldId id="328" r:id="rId6"/>
    <p:sldId id="329" r:id="rId7"/>
    <p:sldId id="331" r:id="rId8"/>
    <p:sldId id="332" r:id="rId9"/>
    <p:sldId id="330" r:id="rId10"/>
    <p:sldId id="333" r:id="rId11"/>
    <p:sldId id="334" r:id="rId12"/>
    <p:sldId id="335" r:id="rId13"/>
    <p:sldId id="336" r:id="rId14"/>
    <p:sldId id="337" r:id="rId15"/>
    <p:sldId id="339" r:id="rId16"/>
    <p:sldId id="340" r:id="rId17"/>
    <p:sldId id="338" r:id="rId18"/>
    <p:sldId id="341" r:id="rId19"/>
    <p:sldId id="323" r:id="rId20"/>
    <p:sldId id="342" r:id="rId21"/>
    <p:sldId id="324" r:id="rId22"/>
    <p:sldId id="299" r:id="rId23"/>
    <p:sldId id="321" r:id="rId24"/>
    <p:sldId id="266" r:id="rId25"/>
    <p:sldId id="275" r:id="rId26"/>
    <p:sldId id="271" r:id="rId27"/>
    <p:sldId id="322" r:id="rId28"/>
    <p:sldId id="297" r:id="rId29"/>
    <p:sldId id="274" r:id="rId30"/>
    <p:sldId id="283" r:id="rId31"/>
    <p:sldId id="263" r:id="rId32"/>
    <p:sldId id="295" r:id="rId33"/>
    <p:sldId id="273" r:id="rId34"/>
    <p:sldId id="284" r:id="rId35"/>
    <p:sldId id="304" r:id="rId36"/>
    <p:sldId id="298" r:id="rId37"/>
    <p:sldId id="305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C66"/>
    <a:srgbClr val="0026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804"/>
    <p:restoredTop sz="94631"/>
  </p:normalViewPr>
  <p:slideViewPr>
    <p:cSldViewPr snapToGrid="0" snapToObjects="1">
      <p:cViewPr>
        <p:scale>
          <a:sx n="95" d="100"/>
          <a:sy n="95" d="100"/>
        </p:scale>
        <p:origin x="512" y="4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notesMaster" Target="notesMasters/notesMaster1.xml"/><Relationship Id="rId40" Type="http://schemas.openxmlformats.org/officeDocument/2006/relationships/presProps" Target="presProps.xml"/><Relationship Id="rId41" Type="http://schemas.openxmlformats.org/officeDocument/2006/relationships/viewProps" Target="viewProps.xml"/><Relationship Id="rId42" Type="http://schemas.openxmlformats.org/officeDocument/2006/relationships/theme" Target="theme/theme1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4FD9CB-4A92-F546-B771-54FD0AAB9887}" type="datetimeFigureOut">
              <a:rPr lang="en-US" smtClean="0"/>
              <a:t>6/25/19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DD15D6-69BC-2540-BFDD-DAE2E8F0CB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7453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Darl">
    <p:bg>
      <p:bgPr>
        <a:solidFill>
          <a:srgbClr val="0026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xmlns="" id="{76DDE530-4772-A746-8C29-E590B2653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9766" y="920269"/>
            <a:ext cx="10515600" cy="4125951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anchor="ctr" anchorCtr="0"/>
          <a:lstStyle>
            <a:lvl1pPr algn="ctr">
              <a:defRPr sz="6000" b="0" i="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74641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Ligh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3CFFAE5-C766-8742-8EA3-EF6C80B63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449659"/>
            <a:ext cx="10515600" cy="4125951"/>
          </a:xfrm>
          <a:prstGeom prst="rect">
            <a:avLst/>
          </a:prstGeom>
        </p:spPr>
        <p:txBody>
          <a:bodyPr anchor="ctr" anchorCtr="0"/>
          <a:lstStyle>
            <a:lvl1pPr algn="ctr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4168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705B7D4-9B07-4C4D-A4C6-1C1275943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5857"/>
            <a:ext cx="10515600" cy="74999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7DC1508-29AD-644F-AF86-512749D735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92697"/>
            <a:ext cx="10515600" cy="4733318"/>
          </a:xfrm>
          <a:prstGeom prst="rect">
            <a:avLst/>
          </a:prstGeom>
        </p:spPr>
        <p:txBody>
          <a:bodyPr/>
          <a:lstStyle>
            <a:lvl1pPr>
              <a:defRPr sz="3600" baseline="0"/>
            </a:lvl1pPr>
            <a:lvl2pPr>
              <a:defRPr sz="3000" baseline="0"/>
            </a:lvl2pPr>
            <a:lvl3pPr>
              <a:defRPr sz="2600" baseline="0"/>
            </a:lvl3pPr>
            <a:lvl4pPr>
              <a:defRPr sz="2400" baseline="0"/>
            </a:lvl4pPr>
            <a:lvl5pPr>
              <a:defRPr sz="2400" baseline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82589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n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7DC1508-29AD-644F-AF86-512749D735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8661"/>
            <a:ext cx="10515600" cy="5672185"/>
          </a:xfrm>
          <a:prstGeom prst="rect">
            <a:avLst/>
          </a:prstGeom>
        </p:spPr>
        <p:txBody>
          <a:bodyPr/>
          <a:lstStyle>
            <a:lvl1pPr>
              <a:defRPr sz="3600" baseline="0"/>
            </a:lvl1pPr>
            <a:lvl2pPr>
              <a:defRPr sz="3000" baseline="0"/>
            </a:lvl2pPr>
            <a:lvl3pPr>
              <a:defRPr sz="2600" baseline="0"/>
            </a:lvl3pPr>
            <a:lvl4pPr>
              <a:defRPr sz="2400" baseline="0"/>
            </a:lvl4pPr>
            <a:lvl5pPr>
              <a:defRPr sz="2400" baseline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58972668-9B87-8F47-88C1-EEC8D6A8E96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3AAC76-62B8-324E-99D6-0B7553E96005}" type="datetimeFigureOut">
              <a:rPr lang="en-US" smtClean="0"/>
              <a:t>6/25/19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B36C8184-8471-5F4D-845D-05B36FC71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61F1F706-B5B2-8345-B962-ED2A1A04A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F8264B5-2523-6A42-BD47-1080BF6D0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5859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47BD96F1-90F1-7C4C-9AF8-07AA1B5632A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3AAC76-62B8-324E-99D6-0B7553E96005}" type="datetimeFigureOut">
              <a:rPr lang="en-US" smtClean="0"/>
              <a:t>6/25/19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0ABFCCFD-0CA4-C14E-8C49-BFFC677B6D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38A27425-DD5A-A84B-96DD-FD310A8C3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F8264B5-2523-6A42-BD47-1080BF6D0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0496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Credits">
    <p:bg>
      <p:bgPr>
        <a:solidFill>
          <a:srgbClr val="0026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AD1F8547-AA5F-9649-806C-E94966BFDFDF}"/>
              </a:ext>
            </a:extLst>
          </p:cNvPr>
          <p:cNvSpPr txBox="1"/>
          <p:nvPr/>
        </p:nvSpPr>
        <p:spPr>
          <a:xfrm>
            <a:off x="0" y="6470423"/>
            <a:ext cx="12192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baseline="30000" dirty="0">
                <a:solidFill>
                  <a:srgbClr val="B4B5B5"/>
                </a:solidFill>
                <a:latin typeface="Arial Black"/>
                <a:cs typeface="Arial Black"/>
              </a:rPr>
              <a:t>© The Regents of The University of Michigan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F8B444CC-44D2-3644-9C4C-CE23EC4E9F76}"/>
              </a:ext>
            </a:extLst>
          </p:cNvPr>
          <p:cNvSpPr txBox="1"/>
          <p:nvPr/>
        </p:nvSpPr>
        <p:spPr>
          <a:xfrm>
            <a:off x="0" y="6064136"/>
            <a:ext cx="12192000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1350" baseline="30000" dirty="0">
              <a:solidFill>
                <a:srgbClr val="B4B5B5"/>
              </a:solidFill>
              <a:latin typeface="Arial Black"/>
              <a:cs typeface="Arial Black"/>
            </a:endParaRPr>
          </a:p>
          <a:p>
            <a:pPr algn="ctr"/>
            <a:r>
              <a:rPr lang="en-US" sz="1350" baseline="30000" dirty="0">
                <a:solidFill>
                  <a:srgbClr val="B4B5B5"/>
                </a:solidFill>
                <a:latin typeface="Arial Black"/>
                <a:cs typeface="Arial Black"/>
              </a:rPr>
              <a:t>Except where otherwise noted, this work is licensed under CC BY-NC 4.0</a:t>
            </a:r>
            <a:endParaRPr lang="en-US" sz="1350" dirty="0">
              <a:solidFill>
                <a:schemeClr val="bg1"/>
              </a:solidFill>
              <a:latin typeface="Arial Black"/>
              <a:cs typeface="Arial Black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454097A1-88AD-2E45-9354-1766A7E76222}"/>
              </a:ext>
            </a:extLst>
          </p:cNvPr>
          <p:cNvSpPr txBox="1"/>
          <p:nvPr/>
        </p:nvSpPr>
        <p:spPr>
          <a:xfrm>
            <a:off x="5884025" y="6016065"/>
            <a:ext cx="18466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6259A6AB-BD58-F348-9CF4-346265372788}"/>
              </a:ext>
            </a:extLst>
          </p:cNvPr>
          <p:cNvSpPr txBox="1"/>
          <p:nvPr/>
        </p:nvSpPr>
        <p:spPr>
          <a:xfrm>
            <a:off x="0" y="6474370"/>
            <a:ext cx="1205209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baseline="30000" dirty="0">
                <a:solidFill>
                  <a:srgbClr val="B4B5B5"/>
                </a:solidFill>
                <a:latin typeface="Arial Black"/>
                <a:cs typeface="Arial Black"/>
              </a:rPr>
              <a:t>© Faculty Presenter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6930925F-9E37-3640-BCE7-B022C9536B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777" y="676753"/>
            <a:ext cx="6350000" cy="6858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58EEA4B4-EA17-F541-BA34-2FAF2CBC2F70}"/>
              </a:ext>
            </a:extLst>
          </p:cNvPr>
          <p:cNvSpPr txBox="1"/>
          <p:nvPr userDrawn="1"/>
        </p:nvSpPr>
        <p:spPr>
          <a:xfrm>
            <a:off x="0" y="6470423"/>
            <a:ext cx="12192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baseline="30000" dirty="0">
                <a:solidFill>
                  <a:srgbClr val="B4B5B5"/>
                </a:solidFill>
                <a:latin typeface="Arial Black"/>
                <a:cs typeface="Arial Black"/>
              </a:rPr>
              <a:t>© The Regents of The University of Michigan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18F6432E-095B-3A48-9DB3-4B0FC1EF3BB8}"/>
              </a:ext>
            </a:extLst>
          </p:cNvPr>
          <p:cNvSpPr txBox="1"/>
          <p:nvPr userDrawn="1"/>
        </p:nvSpPr>
        <p:spPr>
          <a:xfrm>
            <a:off x="0" y="6064136"/>
            <a:ext cx="12192000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1350" baseline="30000" dirty="0">
              <a:solidFill>
                <a:srgbClr val="B4B5B5"/>
              </a:solidFill>
              <a:latin typeface="Arial Black"/>
              <a:cs typeface="Arial Black"/>
            </a:endParaRPr>
          </a:p>
          <a:p>
            <a:pPr algn="ctr"/>
            <a:r>
              <a:rPr lang="en-US" sz="1350" baseline="30000" dirty="0">
                <a:solidFill>
                  <a:srgbClr val="B4B5B5"/>
                </a:solidFill>
                <a:latin typeface="Arial Black"/>
                <a:cs typeface="Arial Black"/>
              </a:rPr>
              <a:t>Except where otherwise noted, this work is licensed under CC BY-NC 4.0</a:t>
            </a:r>
            <a:endParaRPr lang="en-US" sz="1350" dirty="0">
              <a:solidFill>
                <a:schemeClr val="bg1"/>
              </a:solidFill>
              <a:latin typeface="Arial Black"/>
              <a:cs typeface="Arial Black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620A4B42-EF60-DE49-9B7E-FC0F505AEA3A}"/>
              </a:ext>
            </a:extLst>
          </p:cNvPr>
          <p:cNvSpPr txBox="1"/>
          <p:nvPr userDrawn="1"/>
        </p:nvSpPr>
        <p:spPr>
          <a:xfrm>
            <a:off x="5884025" y="6016065"/>
            <a:ext cx="18466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F7BF6A54-7C8F-B044-9C39-81E3B12BECB5}"/>
              </a:ext>
            </a:extLst>
          </p:cNvPr>
          <p:cNvSpPr txBox="1"/>
          <p:nvPr userDrawn="1"/>
        </p:nvSpPr>
        <p:spPr>
          <a:xfrm>
            <a:off x="0" y="6474370"/>
            <a:ext cx="1205209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baseline="30000" dirty="0">
                <a:solidFill>
                  <a:srgbClr val="B4B5B5"/>
                </a:solidFill>
                <a:latin typeface="Arial Black"/>
                <a:cs typeface="Arial Black"/>
              </a:rPr>
              <a:t>© Faculty Presenter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xmlns="" id="{2DEDCDDF-CEAE-CE40-8EFF-14358874BA1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52777" y="676753"/>
            <a:ext cx="6350000" cy="685800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975F6653-85F8-C047-AF41-B2B434AA3A4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9179" y="2299530"/>
            <a:ext cx="11325726" cy="558517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36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xmlns="" id="{D4B9A007-DEC5-8F4C-9F01-21BC721E820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9179" y="2985075"/>
            <a:ext cx="11325726" cy="558517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3600" baseline="0">
                <a:ln>
                  <a:noFill/>
                </a:ln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0862C595-CE7C-834C-93D9-3C23F2C060F6}"/>
              </a:ext>
            </a:extLst>
          </p:cNvPr>
          <p:cNvSpPr txBox="1"/>
          <p:nvPr userDrawn="1"/>
        </p:nvSpPr>
        <p:spPr>
          <a:xfrm>
            <a:off x="449179" y="3801979"/>
            <a:ext cx="5887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aseline="0" dirty="0">
                <a:solidFill>
                  <a:schemeClr val="bg1"/>
                </a:solidFill>
              </a:rPr>
              <a:t>Credits:</a:t>
            </a:r>
          </a:p>
        </p:txBody>
      </p:sp>
    </p:spTree>
    <p:extLst>
      <p:ext uri="{BB962C8B-B14F-4D97-AF65-F5344CB8AC3E}">
        <p14:creationId xmlns:p14="http://schemas.microsoft.com/office/powerpoint/2010/main" val="1179479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08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Darl">
    <p:bg>
      <p:bgPr>
        <a:solidFill>
          <a:srgbClr val="0026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xmlns="" id="{76DDE530-4772-A746-8C29-E590B2653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449659"/>
            <a:ext cx="10515600" cy="4125951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anchor="ctr" anchorCtr="0"/>
          <a:lstStyle>
            <a:lvl1pPr algn="ctr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40491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Ligh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3CFFAE5-C766-8742-8EA3-EF6C80B63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449659"/>
            <a:ext cx="10515600" cy="4125951"/>
          </a:xfrm>
          <a:prstGeom prst="rect">
            <a:avLst/>
          </a:prstGeom>
        </p:spPr>
        <p:txBody>
          <a:bodyPr anchor="ctr" anchorCtr="0"/>
          <a:lstStyle>
            <a:lvl1pPr algn="ctr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51954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n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7DC1508-29AD-644F-AF86-512749D735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8661"/>
            <a:ext cx="10515600" cy="5672185"/>
          </a:xfrm>
          <a:prstGeom prst="rect">
            <a:avLst/>
          </a:prstGeom>
        </p:spPr>
        <p:txBody>
          <a:bodyPr/>
          <a:lstStyle>
            <a:lvl1pPr>
              <a:defRPr sz="3600" baseline="0"/>
            </a:lvl1pPr>
            <a:lvl2pPr>
              <a:defRPr sz="3000" baseline="0"/>
            </a:lvl2pPr>
            <a:lvl3pPr>
              <a:defRPr sz="2600" baseline="0"/>
            </a:lvl3pPr>
            <a:lvl4pPr>
              <a:defRPr sz="2400" baseline="0"/>
            </a:lvl4pPr>
            <a:lvl5pPr>
              <a:defRPr sz="2400" baseline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58972668-9B87-8F47-88C1-EEC8D6A8E96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3AAC76-62B8-324E-99D6-0B7553E96005}" type="datetimeFigureOut">
              <a:rPr lang="en-US" smtClean="0"/>
              <a:t>6/25/19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B36C8184-8471-5F4D-845D-05B36FC71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61F1F706-B5B2-8345-B962-ED2A1A04A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F8264B5-2523-6A42-BD47-1080BF6D0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429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Relationship Id="rId11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775ADE87-1DF8-0249-9AEC-B6404454F07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25638"/>
            <a:ext cx="12192000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45F049A8-E906-834D-98CE-3643A6F14F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8220"/>
            <a:ext cx="10515600" cy="7946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F92ABE02-70CB-8946-93E9-3C3AD11570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226635"/>
            <a:ext cx="10515600" cy="50785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605332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49" r:id="rId7"/>
    <p:sldLayoutId id="2147483651" r:id="rId8"/>
    <p:sldLayoutId id="2147483656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tx1"/>
          </a:solidFill>
          <a:latin typeface="Verdana Regular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Verdana Regular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Verdana Regular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Verdana Regular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Verdana Regular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Verdana Regular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hon.org/3/glossary.html#term-text-encoding" TargetMode="External"/><Relationship Id="rId4" Type="http://schemas.openxmlformats.org/officeDocument/2006/relationships/hyperlink" Target="https://docs.python.org/3/library/codecs.html#module-codecs" TargetMode="External"/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docs.python.org/3/library/locale.html#locale.getpreferredencoding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s://en.wikipedia.org/wiki/Function_(mathematics)" TargetMode="External"/><Relationship Id="rId3" Type="http://schemas.openxmlformats.org/officeDocument/2006/relationships/hyperlink" Target="https://en.wikipedia.org/wiki/Data_(computing)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m.wikipedia.org/wiki/Windows-1252" TargetMode="External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en.wikipedia.org/wiki/ISO/IEC_8859-1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ISO_8859-3" TargetMode="External"/><Relationship Id="rId4" Type="http://schemas.openxmlformats.org/officeDocument/2006/relationships/hyperlink" Target="https://en.wikipedia.org/wiki/ISO_8859-5" TargetMode="External"/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en.wikipedia.org/wiki/ISO_8859-2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9B4D1CD-0A14-A643-B3CE-E3ED98B59E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479" y="1320319"/>
            <a:ext cx="10515600" cy="4125951"/>
          </a:xfrm>
        </p:spPr>
        <p:txBody>
          <a:bodyPr/>
          <a:lstStyle/>
          <a:p>
            <a:r>
              <a:rPr lang="en-US" dirty="0" smtClean="0"/>
              <a:t>Text </a:t>
            </a:r>
            <a:r>
              <a:rPr lang="en-US" dirty="0" smtClean="0"/>
              <a:t>in Databases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4000" dirty="0" smtClean="0"/>
              <a:t>Charles Severance</a:t>
            </a:r>
            <a:br>
              <a:rPr lang="en-US" sz="4000" dirty="0" smtClean="0"/>
            </a:br>
            <a:r>
              <a:rPr lang="en-US" sz="1800" dirty="0" smtClean="0"/>
              <a:t>www.pg4e.com/lectures/04-Text.sql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1390219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We can't afford 32 bit characters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92697"/>
            <a:ext cx="10515600" cy="3110362"/>
          </a:xfrm>
        </p:spPr>
        <p:txBody>
          <a:bodyPr>
            <a:normAutofit/>
          </a:bodyPr>
          <a:lstStyle/>
          <a:p>
            <a:r>
              <a:rPr lang="en-US" dirty="0" smtClean="0"/>
              <a:t>UTF-8 is a compression scheme for Unicode</a:t>
            </a:r>
          </a:p>
          <a:p>
            <a:pPr lvl="1"/>
            <a:r>
              <a:rPr lang="en-US" dirty="0" smtClean="0"/>
              <a:t>Represents 21 bits in 8-32 bits</a:t>
            </a:r>
          </a:p>
          <a:p>
            <a:pPr lvl="1"/>
            <a:r>
              <a:rPr lang="en-US" dirty="0" smtClean="0"/>
              <a:t>0-128 are </a:t>
            </a:r>
            <a:br>
              <a:rPr lang="en-US" dirty="0" smtClean="0"/>
            </a:br>
            <a:r>
              <a:rPr lang="en-US" dirty="0" smtClean="0"/>
              <a:t>ASCII</a:t>
            </a:r>
          </a:p>
          <a:p>
            <a:pPr lvl="1"/>
            <a:r>
              <a:rPr lang="en-US" dirty="0" smtClean="0"/>
              <a:t>128-255 are </a:t>
            </a:r>
            <a:br>
              <a:rPr lang="en-US" dirty="0" smtClean="0"/>
            </a:br>
            <a:r>
              <a:rPr lang="en-US" dirty="0" smtClean="0"/>
              <a:t>signals 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38200" y="5328628"/>
            <a:ext cx="35701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/wiki/UTF-8</a:t>
            </a:r>
          </a:p>
        </p:txBody>
      </p:sp>
      <p:pic>
        <p:nvPicPr>
          <p:cNvPr id="5" name="Picture 4" title="Image from Wikipedia showing 1-4 byte format of UTF-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8345" y="2944735"/>
            <a:ext cx="7273365" cy="2034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3558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UTF-8 Has Transition 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ASCII is UTF-8 / No Conversion</a:t>
            </a:r>
          </a:p>
          <a:p>
            <a:r>
              <a:rPr lang="en-US" dirty="0" smtClean="0"/>
              <a:t>You could often detect and auto convert some of</a:t>
            </a:r>
          </a:p>
          <a:p>
            <a:pPr lvl="1"/>
            <a:r>
              <a:rPr lang="en-US" dirty="0" smtClean="0"/>
              <a:t>Latin-1</a:t>
            </a:r>
          </a:p>
          <a:p>
            <a:pPr lvl="1"/>
            <a:r>
              <a:rPr lang="en-US" dirty="0" smtClean="0"/>
              <a:t>Some of 1252</a:t>
            </a:r>
            <a:endParaRPr lang="en-US" dirty="0"/>
          </a:p>
        </p:txBody>
      </p:sp>
      <p:pic>
        <p:nvPicPr>
          <p:cNvPr id="4" name="Picture 3" title="Image from Wikipedia showing 1-4 byte format of UTF-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8345" y="2944735"/>
            <a:ext cx="7273365" cy="2034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071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UTF-8 Is Everywhere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UTF-8 is 94% of</a:t>
            </a:r>
            <a:br>
              <a:rPr lang="en-US" dirty="0" smtClean="0"/>
            </a:br>
            <a:r>
              <a:rPr lang="en-US" dirty="0" smtClean="0"/>
              <a:t>all web pages </a:t>
            </a:r>
            <a:br>
              <a:rPr lang="en-US" dirty="0" smtClean="0"/>
            </a:br>
            <a:r>
              <a:rPr lang="en-US" dirty="0" smtClean="0"/>
              <a:t>in 2019</a:t>
            </a:r>
            <a:endParaRPr lang="en-US" dirty="0"/>
          </a:p>
        </p:txBody>
      </p:sp>
      <p:pic>
        <p:nvPicPr>
          <p:cNvPr id="5" name="Picture 4" descr="UTF-8 grows from 0% adoption in 2001 to 65% adoption in 2012.  In 2012 ASCII is the second most populat at 18%.  Of course ASCII is also UTF-8.  Latin-1 / 1252 Europe was 10% - which of mostly convertable.  This smooth adoption is why UTF-8 is about 94% in 2019." title="A graph of UTF-8 Adoption from 2000-20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8482" y="1327168"/>
            <a:ext cx="6575612" cy="385154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150148" y="5403903"/>
            <a:ext cx="55240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https://w3techs.com/technologies/details/en-utf8/all/all</a:t>
            </a:r>
          </a:p>
        </p:txBody>
      </p:sp>
    </p:spTree>
    <p:extLst>
      <p:ext uri="{BB962C8B-B14F-4D97-AF65-F5344CB8AC3E}">
        <p14:creationId xmlns:p14="http://schemas.microsoft.com/office/powerpoint/2010/main" val="6156521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Character Sets In Python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1464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3 and Unicode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192697"/>
            <a:ext cx="5455024" cy="4733318"/>
          </a:xfrm>
        </p:spPr>
        <p:txBody>
          <a:bodyPr>
            <a:noAutofit/>
          </a:bodyPr>
          <a:lstStyle/>
          <a:p>
            <a:r>
              <a:rPr lang="en-US" sz="2800" dirty="0" smtClean="0"/>
              <a:t>Strings in memory are Unicode</a:t>
            </a:r>
          </a:p>
          <a:p>
            <a:r>
              <a:rPr lang="en-US" sz="2800" dirty="0" smtClean="0"/>
              <a:t>The "bytes" type is for 8-bit characters</a:t>
            </a:r>
            <a:endParaRPr lang="en-US" sz="2800" dirty="0"/>
          </a:p>
          <a:p>
            <a:r>
              <a:rPr lang="en-US" sz="2800" dirty="0" smtClean="0"/>
              <a:t>Strings "at rest" are generally stored UTF-8 for space and interoperability</a:t>
            </a:r>
          </a:p>
          <a:p>
            <a:pPr lvl="1"/>
            <a:r>
              <a:rPr lang="en-US" sz="2200" dirty="0" smtClean="0"/>
              <a:t>Files</a:t>
            </a:r>
          </a:p>
          <a:p>
            <a:pPr lvl="1"/>
            <a:r>
              <a:rPr lang="en-US" sz="2200" dirty="0" smtClean="0"/>
              <a:t>Network resources</a:t>
            </a:r>
          </a:p>
          <a:p>
            <a:pPr lvl="1"/>
            <a:r>
              <a:rPr lang="en-US" sz="2200" dirty="0" smtClean="0"/>
              <a:t>Database tables</a:t>
            </a:r>
            <a:endParaRPr lang="en-US" sz="2200" dirty="0"/>
          </a:p>
        </p:txBody>
      </p:sp>
      <p:sp>
        <p:nvSpPr>
          <p:cNvPr id="5" name="TextBox 4"/>
          <p:cNvSpPr txBox="1"/>
          <p:nvPr/>
        </p:nvSpPr>
        <p:spPr>
          <a:xfrm>
            <a:off x="7286955" y="909257"/>
            <a:ext cx="492297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Courier" charset="0"/>
                <a:ea typeface="Courier" charset="0"/>
                <a:cs typeface="Courier" charset="0"/>
              </a:rPr>
              <a:t>&gt;&gt;&gt; </a:t>
            </a:r>
            <a:r>
              <a:rPr lang="en-US" sz="3200" dirty="0">
                <a:latin typeface="Courier" charset="0"/>
                <a:ea typeface="Courier" charset="0"/>
                <a:cs typeface="Courier" charset="0"/>
              </a:rPr>
              <a:t>x = </a:t>
            </a:r>
            <a:r>
              <a:rPr lang="en-US" sz="3200" dirty="0" err="1">
                <a:latin typeface="Courier" charset="0"/>
                <a:ea typeface="Courier" charset="0"/>
                <a:cs typeface="Courier" charset="0"/>
              </a:rPr>
              <a:t>b'abc</a:t>
            </a:r>
            <a:r>
              <a:rPr lang="en-US" sz="3200" dirty="0" smtClean="0">
                <a:latin typeface="Courier" charset="0"/>
                <a:ea typeface="Courier" charset="0"/>
                <a:cs typeface="Courier" charset="0"/>
              </a:rPr>
              <a:t>'</a:t>
            </a:r>
          </a:p>
          <a:p>
            <a:r>
              <a:rPr lang="en-US" sz="3200" dirty="0" smtClean="0">
                <a:latin typeface="Courier" charset="0"/>
                <a:ea typeface="Courier" charset="0"/>
                <a:cs typeface="Courier" charset="0"/>
              </a:rPr>
              <a:t>&gt;&gt;&gt; </a:t>
            </a:r>
            <a:r>
              <a:rPr lang="en-US" sz="3200" dirty="0">
                <a:latin typeface="Courier" charset="0"/>
                <a:ea typeface="Courier" charset="0"/>
                <a:cs typeface="Courier" charset="0"/>
              </a:rPr>
              <a:t>type(x</a:t>
            </a:r>
            <a:r>
              <a:rPr lang="en-US" sz="3200" dirty="0" smtClean="0"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r>
              <a:rPr lang="en-US" sz="3200" dirty="0" smtClean="0">
                <a:latin typeface="Courier" charset="0"/>
                <a:ea typeface="Courier" charset="0"/>
                <a:cs typeface="Courier" charset="0"/>
              </a:rPr>
              <a:t>&lt;</a:t>
            </a:r>
            <a:r>
              <a:rPr lang="en-US" sz="3200" dirty="0">
                <a:latin typeface="Courier" charset="0"/>
                <a:ea typeface="Courier" charset="0"/>
                <a:cs typeface="Courier" charset="0"/>
              </a:rPr>
              <a:t>class 'bytes'&gt;</a:t>
            </a:r>
          </a:p>
          <a:p>
            <a:r>
              <a:rPr lang="en-US" sz="3200" dirty="0" smtClean="0">
                <a:latin typeface="Courier" charset="0"/>
                <a:ea typeface="Courier" charset="0"/>
                <a:cs typeface="Courier" charset="0"/>
              </a:rPr>
              <a:t>&gt;&gt;&gt; </a:t>
            </a:r>
            <a:r>
              <a:rPr lang="en-US" sz="3200" dirty="0">
                <a:latin typeface="Courier" charset="0"/>
                <a:ea typeface="Courier" charset="0"/>
                <a:cs typeface="Courier" charset="0"/>
              </a:rPr>
              <a:t>x = '이광춘</a:t>
            </a:r>
            <a:r>
              <a:rPr lang="en-US" sz="3200" dirty="0" smtClean="0">
                <a:latin typeface="Courier" charset="0"/>
                <a:ea typeface="Courier" charset="0"/>
                <a:cs typeface="Courier" charset="0"/>
              </a:rPr>
              <a:t>'</a:t>
            </a:r>
          </a:p>
          <a:p>
            <a:r>
              <a:rPr lang="en-US" sz="3200" dirty="0" smtClean="0">
                <a:latin typeface="Courier" charset="0"/>
                <a:ea typeface="Courier" charset="0"/>
                <a:cs typeface="Courier" charset="0"/>
              </a:rPr>
              <a:t>&gt;&gt;&gt; type(x)</a:t>
            </a:r>
          </a:p>
          <a:p>
            <a:r>
              <a:rPr lang="en-US" sz="3200" dirty="0" smtClean="0">
                <a:latin typeface="Courier" charset="0"/>
                <a:ea typeface="Courier" charset="0"/>
                <a:cs typeface="Courier" charset="0"/>
              </a:rPr>
              <a:t>&lt;</a:t>
            </a:r>
            <a:r>
              <a:rPr lang="en-US" sz="3200" dirty="0">
                <a:latin typeface="Courier" charset="0"/>
                <a:ea typeface="Courier" charset="0"/>
                <a:cs typeface="Courier" charset="0"/>
              </a:rPr>
              <a:t>class '</a:t>
            </a:r>
            <a:r>
              <a:rPr lang="en-US" sz="3200" dirty="0" err="1">
                <a:latin typeface="Courier" charset="0"/>
                <a:ea typeface="Courier" charset="0"/>
                <a:cs typeface="Courier" charset="0"/>
              </a:rPr>
              <a:t>str</a:t>
            </a:r>
            <a:r>
              <a:rPr lang="en-US" sz="3200" dirty="0" smtClean="0">
                <a:latin typeface="Courier" charset="0"/>
                <a:ea typeface="Courier" charset="0"/>
                <a:cs typeface="Courier" charset="0"/>
              </a:rPr>
              <a:t>'&gt;</a:t>
            </a:r>
          </a:p>
          <a:p>
            <a:r>
              <a:rPr lang="en-US" sz="3200" dirty="0" smtClean="0">
                <a:latin typeface="Courier" charset="0"/>
                <a:ea typeface="Courier" charset="0"/>
                <a:cs typeface="Courier" charset="0"/>
              </a:rPr>
              <a:t>&gt;&gt;&gt; </a:t>
            </a:r>
            <a:r>
              <a:rPr lang="en-US" sz="3200" dirty="0">
                <a:latin typeface="Courier" charset="0"/>
                <a:ea typeface="Courier" charset="0"/>
                <a:cs typeface="Courier" charset="0"/>
              </a:rPr>
              <a:t>x = </a:t>
            </a:r>
            <a:r>
              <a:rPr lang="en-US" sz="3200" dirty="0" err="1">
                <a:latin typeface="Courier" charset="0"/>
                <a:ea typeface="Courier" charset="0"/>
                <a:cs typeface="Courier" charset="0"/>
              </a:rPr>
              <a:t>u'이광춘</a:t>
            </a:r>
            <a:r>
              <a:rPr lang="en-US" sz="3200" dirty="0" smtClean="0">
                <a:latin typeface="Courier" charset="0"/>
                <a:ea typeface="Courier" charset="0"/>
                <a:cs typeface="Courier" charset="0"/>
              </a:rPr>
              <a:t>'</a:t>
            </a:r>
          </a:p>
          <a:p>
            <a:r>
              <a:rPr lang="en-US" sz="3200" dirty="0" smtClean="0">
                <a:latin typeface="Courier" charset="0"/>
                <a:ea typeface="Courier" charset="0"/>
                <a:cs typeface="Courier" charset="0"/>
              </a:rPr>
              <a:t>&gt;&gt;&gt; type(x)</a:t>
            </a:r>
          </a:p>
          <a:p>
            <a:r>
              <a:rPr lang="en-US" sz="3200" dirty="0" smtClean="0">
                <a:latin typeface="Courier" charset="0"/>
                <a:ea typeface="Courier" charset="0"/>
                <a:cs typeface="Courier" charset="0"/>
              </a:rPr>
              <a:t>&lt;</a:t>
            </a:r>
            <a:r>
              <a:rPr lang="en-US" sz="3200" dirty="0">
                <a:latin typeface="Courier" charset="0"/>
                <a:ea typeface="Courier" charset="0"/>
                <a:cs typeface="Courier" charset="0"/>
              </a:rPr>
              <a:t>class '</a:t>
            </a:r>
            <a:r>
              <a:rPr lang="en-US" sz="3200" dirty="0" err="1">
                <a:latin typeface="Courier" charset="0"/>
                <a:ea typeface="Courier" charset="0"/>
                <a:cs typeface="Courier" charset="0"/>
              </a:rPr>
              <a:t>str</a:t>
            </a:r>
            <a:r>
              <a:rPr lang="en-US" sz="3200" dirty="0" smtClean="0">
                <a:latin typeface="Courier" charset="0"/>
                <a:ea typeface="Courier" charset="0"/>
                <a:cs typeface="Courier" charset="0"/>
              </a:rPr>
              <a:t>'&gt;</a:t>
            </a:r>
          </a:p>
        </p:txBody>
      </p:sp>
    </p:spTree>
    <p:extLst>
      <p:ext uri="{BB962C8B-B14F-4D97-AF65-F5344CB8AC3E}">
        <p14:creationId xmlns:p14="http://schemas.microsoft.com/office/powerpoint/2010/main" val="20601232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787153" y="1169893"/>
            <a:ext cx="2151529" cy="4482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PYTHON</a:t>
            </a:r>
          </a:p>
          <a:p>
            <a:pPr algn="ctr"/>
            <a:endParaRPr lang="en-US" dirty="0"/>
          </a:p>
          <a:p>
            <a:pPr algn="ctr"/>
            <a:r>
              <a:rPr lang="en-US" dirty="0" smtClean="0"/>
              <a:t>UNICODE</a:t>
            </a:r>
            <a:endParaRPr lang="en-US" dirty="0"/>
          </a:p>
        </p:txBody>
      </p:sp>
      <p:sp>
        <p:nvSpPr>
          <p:cNvPr id="5" name="Cloud 4"/>
          <p:cNvSpPr/>
          <p:nvPr/>
        </p:nvSpPr>
        <p:spPr>
          <a:xfrm>
            <a:off x="9305363" y="1564341"/>
            <a:ext cx="2178423" cy="1559859"/>
          </a:xfrm>
          <a:prstGeom prst="cloud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UTF-8 NETWORK</a:t>
            </a:r>
          </a:p>
          <a:p>
            <a:pPr algn="ctr"/>
            <a:r>
              <a:rPr lang="en-US" dirty="0" smtClean="0"/>
              <a:t>DATA</a:t>
            </a:r>
            <a:endParaRPr lang="en-US" dirty="0"/>
          </a:p>
        </p:txBody>
      </p:sp>
      <p:sp>
        <p:nvSpPr>
          <p:cNvPr id="6" name="Can 5"/>
          <p:cNvSpPr/>
          <p:nvPr/>
        </p:nvSpPr>
        <p:spPr>
          <a:xfrm>
            <a:off x="800101" y="2344271"/>
            <a:ext cx="1775011" cy="1653988"/>
          </a:xfrm>
          <a:prstGeom prst="can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UTF-8 FILE</a:t>
            </a:r>
          </a:p>
          <a:p>
            <a:pPr algn="ctr"/>
            <a:r>
              <a:rPr lang="en-US" dirty="0" smtClean="0"/>
              <a:t>DATA</a:t>
            </a:r>
            <a:endParaRPr lang="en-US" dirty="0"/>
          </a:p>
        </p:txBody>
      </p:sp>
      <p:sp>
        <p:nvSpPr>
          <p:cNvPr id="7" name="Can 6"/>
          <p:cNvSpPr/>
          <p:nvPr/>
        </p:nvSpPr>
        <p:spPr>
          <a:xfrm>
            <a:off x="9435350" y="3818965"/>
            <a:ext cx="1775011" cy="1653988"/>
          </a:xfrm>
          <a:prstGeom prst="can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UTF-8</a:t>
            </a:r>
          </a:p>
          <a:p>
            <a:pPr algn="ctr"/>
            <a:r>
              <a:rPr lang="en-US" dirty="0" smtClean="0"/>
              <a:t>DATABASE</a:t>
            </a:r>
          </a:p>
          <a:p>
            <a:pPr algn="ctr"/>
            <a:r>
              <a:rPr lang="en-US" dirty="0" smtClean="0"/>
              <a:t>DATA</a:t>
            </a: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2615454" y="2844052"/>
            <a:ext cx="217169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2575112" y="3536576"/>
            <a:ext cx="2212041" cy="1344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ounded Rectangle 7"/>
          <p:cNvSpPr/>
          <p:nvPr/>
        </p:nvSpPr>
        <p:spPr>
          <a:xfrm>
            <a:off x="3065930" y="3321423"/>
            <a:ext cx="1196788" cy="497542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ENCODE</a:t>
            </a:r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3065930" y="2595281"/>
            <a:ext cx="1196788" cy="497542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DECODE</a:t>
            </a:r>
            <a:endParaRPr lang="en-US" dirty="0"/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6938682" y="2097741"/>
            <a:ext cx="2460812" cy="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6916270" y="2743200"/>
            <a:ext cx="2483224" cy="4482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/>
          <p:cNvSpPr/>
          <p:nvPr/>
        </p:nvSpPr>
        <p:spPr>
          <a:xfrm>
            <a:off x="7463117" y="2572871"/>
            <a:ext cx="1196788" cy="497542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ENCODE</a:t>
            </a:r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>
            <a:off x="7463117" y="1846729"/>
            <a:ext cx="1196788" cy="497542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DECODE</a:t>
            </a:r>
            <a:endParaRPr lang="en-US" dirty="0"/>
          </a:p>
        </p:txBody>
      </p:sp>
      <p:cxnSp>
        <p:nvCxnSpPr>
          <p:cNvPr id="23" name="Straight Arrow Connector 22"/>
          <p:cNvCxnSpPr/>
          <p:nvPr/>
        </p:nvCxnSpPr>
        <p:spPr>
          <a:xfrm flipV="1">
            <a:off x="6956610" y="4397190"/>
            <a:ext cx="2460812" cy="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>
            <a:off x="6934198" y="5042649"/>
            <a:ext cx="2483224" cy="4482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ounded Rectangle 24"/>
          <p:cNvSpPr/>
          <p:nvPr/>
        </p:nvSpPr>
        <p:spPr>
          <a:xfrm>
            <a:off x="7481045" y="4872320"/>
            <a:ext cx="1196788" cy="497542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ENCODE</a:t>
            </a:r>
            <a:endParaRPr lang="en-US"/>
          </a:p>
        </p:txBody>
      </p:sp>
      <p:sp>
        <p:nvSpPr>
          <p:cNvPr id="26" name="Rounded Rectangle 25"/>
          <p:cNvSpPr/>
          <p:nvPr/>
        </p:nvSpPr>
        <p:spPr>
          <a:xfrm>
            <a:off x="7481045" y="4146178"/>
            <a:ext cx="1196788" cy="497542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31694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Opening a File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039906" y="1433397"/>
            <a:ext cx="10112188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latin typeface="Courier" charset="0"/>
                <a:ea typeface="Courier" charset="0"/>
                <a:cs typeface="Courier" charset="0"/>
              </a:rPr>
              <a:t>open(file, mode='r', buffering=-1</a:t>
            </a:r>
            <a:r>
              <a:rPr lang="en-US" sz="2800" b="1" dirty="0" smtClean="0">
                <a:latin typeface="Courier" charset="0"/>
                <a:ea typeface="Courier" charset="0"/>
                <a:cs typeface="Courier" charset="0"/>
              </a:rPr>
              <a:t>,</a:t>
            </a:r>
          </a:p>
          <a:p>
            <a:r>
              <a:rPr lang="en-US" sz="2800" b="1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800" b="1" dirty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encoding=None</a:t>
            </a:r>
            <a:r>
              <a:rPr lang="en-US" sz="2800" b="1" dirty="0">
                <a:latin typeface="Courier" charset="0"/>
                <a:ea typeface="Courier" charset="0"/>
                <a:cs typeface="Courier" charset="0"/>
              </a:rPr>
              <a:t>, errors=None, newline=None</a:t>
            </a:r>
            <a:r>
              <a:rPr lang="en-US" sz="2800" b="1" dirty="0" smtClean="0">
                <a:latin typeface="Courier" charset="0"/>
                <a:ea typeface="Courier" charset="0"/>
                <a:cs typeface="Courier" charset="0"/>
              </a:rPr>
              <a:t>,</a:t>
            </a:r>
          </a:p>
          <a:p>
            <a:r>
              <a:rPr lang="en-US" sz="2800" b="1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800" b="1" dirty="0" err="1">
                <a:latin typeface="Courier" charset="0"/>
                <a:ea typeface="Courier" charset="0"/>
                <a:cs typeface="Courier" charset="0"/>
              </a:rPr>
              <a:t>closefd</a:t>
            </a:r>
            <a:r>
              <a:rPr lang="en-US" sz="2800" b="1" dirty="0">
                <a:latin typeface="Courier" charset="0"/>
                <a:ea typeface="Courier" charset="0"/>
                <a:cs typeface="Courier" charset="0"/>
              </a:rPr>
              <a:t>=True, opener=None)</a:t>
            </a:r>
          </a:p>
        </p:txBody>
      </p:sp>
      <p:sp>
        <p:nvSpPr>
          <p:cNvPr id="5" name="Rectangle 4"/>
          <p:cNvSpPr/>
          <p:nvPr/>
        </p:nvSpPr>
        <p:spPr>
          <a:xfrm>
            <a:off x="838200" y="5436204"/>
            <a:ext cx="65843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Verdana" charset="0"/>
                <a:ea typeface="Verdana" charset="0"/>
                <a:cs typeface="Verdana" charset="0"/>
              </a:rPr>
              <a:t>https://</a:t>
            </a:r>
            <a:r>
              <a:rPr lang="en-US" dirty="0" err="1">
                <a:latin typeface="Verdana" charset="0"/>
                <a:ea typeface="Verdana" charset="0"/>
                <a:cs typeface="Verdana" charset="0"/>
              </a:rPr>
              <a:t>docs.python.org</a:t>
            </a:r>
            <a:r>
              <a:rPr lang="en-US" dirty="0">
                <a:latin typeface="Verdana" charset="0"/>
                <a:ea typeface="Verdana" charset="0"/>
                <a:cs typeface="Verdana" charset="0"/>
              </a:rPr>
              <a:t>/3/library/</a:t>
            </a:r>
            <a:r>
              <a:rPr lang="en-US" dirty="0" err="1">
                <a:latin typeface="Verdana" charset="0"/>
                <a:ea typeface="Verdana" charset="0"/>
                <a:cs typeface="Verdana" charset="0"/>
              </a:rPr>
              <a:t>functions.html#open</a:t>
            </a:r>
            <a:endParaRPr lang="en-US" dirty="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246095" y="3255935"/>
            <a:ext cx="897367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>
                <a:latin typeface="Verdana" charset="0"/>
                <a:ea typeface="Verdana" charset="0"/>
                <a:cs typeface="Verdana" charset="0"/>
              </a:rPr>
              <a:t>encoding</a:t>
            </a:r>
            <a:r>
              <a:rPr lang="en-US" dirty="0">
                <a:latin typeface="Verdana" charset="0"/>
                <a:ea typeface="Verdana" charset="0"/>
                <a:cs typeface="Verdana" charset="0"/>
              </a:rPr>
              <a:t> is the name of the encoding used to decode or encode the file. This should only be used in text mode. The default encoding is platform dependent (whatever </a:t>
            </a:r>
            <a:r>
              <a:rPr lang="en-US" dirty="0">
                <a:latin typeface="Verdana" charset="0"/>
                <a:ea typeface="Verdana" charset="0"/>
                <a:cs typeface="Verdana" charset="0"/>
                <a:hlinkClick r:id="rId2" tooltip="locale.getpreferredencoding"/>
              </a:rPr>
              <a:t>locale.getpreferredencoding()</a:t>
            </a:r>
            <a:r>
              <a:rPr lang="en-US" dirty="0">
                <a:latin typeface="Verdana" charset="0"/>
                <a:ea typeface="Verdana" charset="0"/>
                <a:cs typeface="Verdana" charset="0"/>
              </a:rPr>
              <a:t> returns), but any </a:t>
            </a:r>
            <a:r>
              <a:rPr lang="en-US" dirty="0">
                <a:latin typeface="Verdana" charset="0"/>
                <a:ea typeface="Verdana" charset="0"/>
                <a:cs typeface="Verdana" charset="0"/>
                <a:hlinkClick r:id="rId3"/>
              </a:rPr>
              <a:t>text encoding</a:t>
            </a:r>
            <a:r>
              <a:rPr lang="en-US" dirty="0">
                <a:latin typeface="Verdana" charset="0"/>
                <a:ea typeface="Verdana" charset="0"/>
                <a:cs typeface="Verdana" charset="0"/>
              </a:rPr>
              <a:t> supported by Python can be used. See the </a:t>
            </a:r>
            <a:r>
              <a:rPr lang="en-US" dirty="0">
                <a:latin typeface="Verdana" charset="0"/>
                <a:ea typeface="Verdana" charset="0"/>
                <a:cs typeface="Verdana" charset="0"/>
                <a:hlinkClick r:id="rId4" tooltip="codecs: Encode and decode data and streams."/>
              </a:rPr>
              <a:t>codecs</a:t>
            </a:r>
            <a:r>
              <a:rPr lang="en-US" dirty="0">
                <a:latin typeface="Verdana" charset="0"/>
                <a:ea typeface="Verdana" charset="0"/>
                <a:cs typeface="Verdana" charset="0"/>
              </a:rPr>
              <a:t> module for the list of supported encodings.</a:t>
            </a:r>
          </a:p>
        </p:txBody>
      </p:sp>
    </p:spTree>
    <p:extLst>
      <p:ext uri="{BB962C8B-B14F-4D97-AF65-F5344CB8AC3E}">
        <p14:creationId xmlns:p14="http://schemas.microsoft.com/office/powerpoint/2010/main" val="11784447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Network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92697"/>
            <a:ext cx="10515600" cy="2222856"/>
          </a:xfrm>
        </p:spPr>
        <p:txBody>
          <a:bodyPr>
            <a:noAutofit/>
          </a:bodyPr>
          <a:lstStyle/>
          <a:p>
            <a:r>
              <a:rPr lang="en-US" sz="2400" dirty="0" smtClean="0"/>
              <a:t>When </a:t>
            </a:r>
            <a:r>
              <a:rPr lang="en-US" sz="2400" dirty="0"/>
              <a:t>we read data from an </a:t>
            </a:r>
            <a:r>
              <a:rPr lang="en-US" sz="2400" dirty="0" smtClean="0"/>
              <a:t>network resource</a:t>
            </a:r>
            <a:r>
              <a:rPr lang="en-US" sz="2400" dirty="0"/>
              <a:t>, we must decode it based on the character set so it is properly represented in Python 3 as a </a:t>
            </a:r>
            <a:r>
              <a:rPr lang="en-US" sz="2400" dirty="0" smtClean="0"/>
              <a:t>UNICODE string</a:t>
            </a:r>
            <a:endParaRPr lang="en-US" sz="2400" dirty="0"/>
          </a:p>
        </p:txBody>
      </p:sp>
      <p:sp>
        <p:nvSpPr>
          <p:cNvPr id="4" name="Shape 661"/>
          <p:cNvSpPr txBox="1"/>
          <p:nvPr/>
        </p:nvSpPr>
        <p:spPr>
          <a:xfrm>
            <a:off x="2653331" y="2796988"/>
            <a:ext cx="7447259" cy="256842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-US" sz="2400" b="1" i="0" u="none" strike="noStrike" cap="none" dirty="0" smtClean="0">
                <a:latin typeface="Courier"/>
                <a:ea typeface="Courier New"/>
                <a:cs typeface="Courier"/>
                <a:sym typeface="Courier New"/>
              </a:rPr>
              <a:t>while True: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-US" sz="2400" b="1" i="0" u="none" strike="noStrike" cap="none" dirty="0" smtClean="0">
                <a:latin typeface="Courier"/>
                <a:ea typeface="Courier New"/>
                <a:cs typeface="Courier"/>
                <a:sym typeface="Courier New"/>
              </a:rPr>
              <a:t>    data = </a:t>
            </a:r>
            <a:r>
              <a:rPr lang="en-US" sz="2400" b="1" i="0" u="none" strike="noStrike" cap="none" dirty="0" err="1" smtClean="0">
                <a:latin typeface="Courier"/>
                <a:ea typeface="Courier New"/>
                <a:cs typeface="Courier"/>
                <a:sym typeface="Courier New"/>
              </a:rPr>
              <a:t>mysock.recv</a:t>
            </a:r>
            <a:r>
              <a:rPr lang="en-US" sz="2400" b="1" i="0" u="none" strike="noStrike" cap="none" dirty="0" smtClean="0">
                <a:latin typeface="Courier"/>
                <a:ea typeface="Courier New"/>
                <a:cs typeface="Courier"/>
                <a:sym typeface="Courier New"/>
              </a:rPr>
              <a:t>(512)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-US" sz="2400" b="1" i="0" u="none" strike="noStrike" cap="none" dirty="0" smtClean="0">
                <a:latin typeface="Courier"/>
                <a:ea typeface="Courier New"/>
                <a:cs typeface="Courier"/>
                <a:sym typeface="Courier New"/>
              </a:rPr>
              <a:t>    if ( </a:t>
            </a:r>
            <a:r>
              <a:rPr lang="en-US" sz="2400" b="1" i="0" u="none" strike="noStrike" cap="none" dirty="0" err="1" smtClean="0">
                <a:latin typeface="Courier"/>
                <a:ea typeface="Courier New"/>
                <a:cs typeface="Courier"/>
                <a:sym typeface="Courier New"/>
              </a:rPr>
              <a:t>len</a:t>
            </a:r>
            <a:r>
              <a:rPr lang="en-US" sz="2400" b="1" i="0" u="none" strike="noStrike" cap="none" dirty="0" smtClean="0">
                <a:latin typeface="Courier"/>
                <a:ea typeface="Courier New"/>
                <a:cs typeface="Courier"/>
                <a:sym typeface="Courier New"/>
              </a:rPr>
              <a:t>(data) &lt; 1 ) 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-US" sz="2400" b="1" i="0" u="none" strike="noStrike" cap="none" dirty="0" smtClean="0">
                <a:latin typeface="Courier"/>
                <a:ea typeface="Courier New"/>
                <a:cs typeface="Courier"/>
                <a:sym typeface="Courier New"/>
              </a:rPr>
              <a:t>        break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-US" sz="2400" b="1" i="0" u="none" strike="noStrike" cap="none" dirty="0" smtClean="0">
                <a:latin typeface="Courier"/>
                <a:ea typeface="Courier New"/>
                <a:cs typeface="Courier"/>
                <a:sym typeface="Courier New"/>
              </a:rPr>
              <a:t>    </a:t>
            </a:r>
            <a:r>
              <a:rPr lang="en-US" sz="2400" b="1" i="0" u="none" strike="noStrike" cap="none" dirty="0" err="1" smtClean="0">
                <a:latin typeface="Courier"/>
                <a:ea typeface="Courier New"/>
                <a:cs typeface="Courier"/>
                <a:sym typeface="Courier New"/>
              </a:rPr>
              <a:t>mystring</a:t>
            </a:r>
            <a:r>
              <a:rPr lang="en-US" sz="2400" b="1" i="0" u="none" strike="noStrike" cap="none" dirty="0" smtClean="0">
                <a:latin typeface="Courier"/>
                <a:ea typeface="Courier New"/>
                <a:cs typeface="Courier"/>
                <a:sym typeface="Courier New"/>
              </a:rPr>
              <a:t> = </a:t>
            </a:r>
            <a:r>
              <a:rPr lang="en-US" sz="2400" b="1" i="0" u="none" strike="noStrike" cap="none" dirty="0" err="1" smtClean="0">
                <a:latin typeface="Courier"/>
                <a:ea typeface="Courier New"/>
                <a:cs typeface="Courier"/>
                <a:sym typeface="Courier New"/>
              </a:rPr>
              <a:t>data.</a:t>
            </a:r>
            <a:r>
              <a:rPr lang="en-US" sz="2400" b="1" i="0" u="none" strike="noStrike" cap="none" dirty="0" err="1" smtClean="0">
                <a:solidFill>
                  <a:srgbClr val="0070C0"/>
                </a:solidFill>
                <a:latin typeface="Courier"/>
                <a:ea typeface="Courier New"/>
                <a:cs typeface="Courier"/>
                <a:sym typeface="Courier New"/>
              </a:rPr>
              <a:t>decode</a:t>
            </a:r>
            <a:r>
              <a:rPr lang="en-US" sz="2400" b="1" i="0" u="none" strike="noStrike" cap="none" dirty="0" smtClean="0">
                <a:latin typeface="Courier"/>
                <a:ea typeface="Courier New"/>
                <a:cs typeface="Courier"/>
                <a:sym typeface="Courier New"/>
              </a:rPr>
              <a:t>()</a:t>
            </a:r>
            <a:endParaRPr lang="en-US" sz="2400" b="1" dirty="0" smtClean="0">
              <a:latin typeface="Courier"/>
              <a:ea typeface="Courier New"/>
              <a:cs typeface="Courier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-US" sz="2400" b="1" dirty="0" smtClean="0">
                <a:latin typeface="Courier"/>
                <a:ea typeface="Courier New"/>
                <a:cs typeface="Courier"/>
                <a:sym typeface="Courier New"/>
              </a:rPr>
              <a:t>    print(</a:t>
            </a:r>
            <a:r>
              <a:rPr lang="en-US" sz="2400" b="1" dirty="0" err="1" smtClean="0">
                <a:latin typeface="Courier"/>
                <a:ea typeface="Courier New"/>
                <a:cs typeface="Courier"/>
                <a:sym typeface="Courier New"/>
              </a:rPr>
              <a:t>mystring</a:t>
            </a:r>
            <a:r>
              <a:rPr lang="en-US" sz="2400" b="1" dirty="0" smtClean="0">
                <a:latin typeface="Courier"/>
                <a:ea typeface="Courier New"/>
                <a:cs typeface="Courier"/>
                <a:sym typeface="Courier New"/>
              </a:rPr>
              <a:t>)</a:t>
            </a:r>
            <a:endParaRPr lang="en-US" sz="2400" b="1" i="0" u="none" strike="noStrike" cap="none" dirty="0">
              <a:latin typeface="Courier"/>
              <a:ea typeface="Courier New"/>
              <a:cs typeface="Courier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7542806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Database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When you interact with a database from Python all conversion between Unicode and UTF-8 is done implicitly</a:t>
            </a:r>
          </a:p>
          <a:p>
            <a:r>
              <a:rPr lang="en-US" dirty="0" smtClean="0"/>
              <a:t>The </a:t>
            </a:r>
            <a:r>
              <a:rPr lang="en-US" dirty="0"/>
              <a:t>Python database connector (i.e. </a:t>
            </a:r>
            <a:r>
              <a:rPr lang="en-US" dirty="0" smtClean="0"/>
              <a:t>psycopg2) knows the internal storage format of the database and automatically handles all conversion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32073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Hashes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41874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Character Sets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90047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617765" y="5409310"/>
            <a:ext cx="53254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Verdana" charset="0"/>
                <a:ea typeface="Verdana" charset="0"/>
                <a:cs typeface="Verdana" charset="0"/>
              </a:rPr>
              <a:t>https://</a:t>
            </a:r>
            <a:r>
              <a:rPr lang="en-US" dirty="0" err="1">
                <a:latin typeface="Verdana" charset="0"/>
                <a:ea typeface="Verdana" charset="0"/>
                <a:cs typeface="Verdana" charset="0"/>
              </a:rPr>
              <a:t>en.wikipedia.org</a:t>
            </a:r>
            <a:r>
              <a:rPr lang="en-US" dirty="0">
                <a:latin typeface="Verdana" charset="0"/>
                <a:ea typeface="Verdana" charset="0"/>
                <a:cs typeface="Verdana" charset="0"/>
              </a:rPr>
              <a:t>/wiki/</a:t>
            </a:r>
            <a:r>
              <a:rPr lang="en-US" dirty="0" err="1">
                <a:latin typeface="Verdana" charset="0"/>
                <a:ea typeface="Verdana" charset="0"/>
                <a:cs typeface="Verdana" charset="0"/>
              </a:rPr>
              <a:t>Hash_function</a:t>
            </a:r>
            <a:endParaRPr lang="en-US" dirty="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851212" y="1465292"/>
            <a:ext cx="9350188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>
                <a:latin typeface="Verdana" charset="0"/>
                <a:ea typeface="Verdana" charset="0"/>
                <a:cs typeface="Verdana" charset="0"/>
              </a:rPr>
              <a:t>A </a:t>
            </a:r>
            <a:r>
              <a:rPr lang="en-US" sz="4000" b="1" dirty="0">
                <a:latin typeface="Verdana" charset="0"/>
                <a:ea typeface="Verdana" charset="0"/>
                <a:cs typeface="Verdana" charset="0"/>
              </a:rPr>
              <a:t>hash function</a:t>
            </a:r>
            <a:r>
              <a:rPr lang="en-US" sz="4000" dirty="0">
                <a:latin typeface="Verdana" charset="0"/>
                <a:ea typeface="Verdana" charset="0"/>
                <a:cs typeface="Verdana" charset="0"/>
              </a:rPr>
              <a:t> is any </a:t>
            </a:r>
            <a:r>
              <a:rPr lang="en-US" sz="4000" dirty="0">
                <a:latin typeface="Verdana" charset="0"/>
                <a:ea typeface="Verdana" charset="0"/>
                <a:cs typeface="Verdana" charset="0"/>
                <a:hlinkClick r:id="rId2" tooltip="Function (mathematics)"/>
              </a:rPr>
              <a:t>function</a:t>
            </a:r>
            <a:r>
              <a:rPr lang="en-US" sz="4000" dirty="0">
                <a:latin typeface="Verdana" charset="0"/>
                <a:ea typeface="Verdana" charset="0"/>
                <a:cs typeface="Verdana" charset="0"/>
              </a:rPr>
              <a:t> that can be used to map </a:t>
            </a:r>
            <a:r>
              <a:rPr lang="en-US" sz="4000" dirty="0">
                <a:latin typeface="Verdana" charset="0"/>
                <a:ea typeface="Verdana" charset="0"/>
                <a:cs typeface="Verdana" charset="0"/>
                <a:hlinkClick r:id="rId3" tooltip="Data (computing)"/>
              </a:rPr>
              <a:t>data</a:t>
            </a:r>
            <a:r>
              <a:rPr lang="en-US" sz="4000" dirty="0">
                <a:latin typeface="Verdana" charset="0"/>
                <a:ea typeface="Verdana" charset="0"/>
                <a:cs typeface="Verdana" charset="0"/>
              </a:rPr>
              <a:t> of arbitrary size onto data of a fixed size.</a:t>
            </a:r>
          </a:p>
        </p:txBody>
      </p:sp>
    </p:spTree>
    <p:extLst>
      <p:ext uri="{BB962C8B-B14F-4D97-AF65-F5344CB8AC3E}">
        <p14:creationId xmlns:p14="http://schemas.microsoft.com/office/powerpoint/2010/main" val="17410632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Hashes Are Cool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Concatenation ||</a:t>
            </a:r>
          </a:p>
          <a:p>
            <a:r>
              <a:rPr lang="en-US" dirty="0" smtClean="0"/>
              <a:t>Repeat (</a:t>
            </a:r>
            <a:r>
              <a:rPr lang="en-US" dirty="0" err="1" smtClean="0"/>
              <a:t>horiz</a:t>
            </a:r>
            <a:r>
              <a:rPr lang="en-US" dirty="0" smtClean="0"/>
              <a:t>)</a:t>
            </a:r>
          </a:p>
          <a:p>
            <a:r>
              <a:rPr lang="en-US" dirty="0" err="1" smtClean="0"/>
              <a:t>generate_series</a:t>
            </a:r>
            <a:r>
              <a:rPr lang="en-US" dirty="0" smtClean="0"/>
              <a:t>() vertical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38877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Generating Test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68757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Concatenation ||</a:t>
            </a:r>
          </a:p>
          <a:p>
            <a:r>
              <a:rPr lang="en-US" dirty="0" smtClean="0"/>
              <a:t>Repeat (</a:t>
            </a:r>
            <a:r>
              <a:rPr lang="en-US" dirty="0" err="1" smtClean="0"/>
              <a:t>horiz</a:t>
            </a:r>
            <a:r>
              <a:rPr lang="en-US" dirty="0" smtClean="0"/>
              <a:t>)</a:t>
            </a:r>
          </a:p>
          <a:p>
            <a:r>
              <a:rPr lang="en-US" dirty="0" err="1" smtClean="0"/>
              <a:t>generate_series</a:t>
            </a:r>
            <a:r>
              <a:rPr lang="en-US" dirty="0" smtClean="0"/>
              <a:t>() vertical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20969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Indexes and Performance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76920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Date Types (Review)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DATE - 'YYYY-MM-DD'</a:t>
            </a:r>
          </a:p>
          <a:p>
            <a:r>
              <a:rPr lang="en-US" dirty="0"/>
              <a:t> TIME - 'HH:MM:SS</a:t>
            </a:r>
            <a:r>
              <a:rPr lang="en-US" dirty="0" smtClean="0"/>
              <a:t>'</a:t>
            </a:r>
            <a:endParaRPr lang="en-US" dirty="0"/>
          </a:p>
          <a:p>
            <a:r>
              <a:rPr lang="en-US" dirty="0" smtClean="0"/>
              <a:t>TIMESTAMP </a:t>
            </a:r>
            <a:r>
              <a:rPr lang="en-US" dirty="0"/>
              <a:t>- 'YYYY-MM-DD HH:MM:SS' </a:t>
            </a:r>
            <a:br>
              <a:rPr lang="en-US" dirty="0"/>
            </a:br>
            <a:r>
              <a:rPr lang="en-US" dirty="0"/>
              <a:t>(4713 BC, 294276 AD</a:t>
            </a:r>
            <a:r>
              <a:rPr lang="en-US" dirty="0" smtClean="0"/>
              <a:t>)</a:t>
            </a:r>
          </a:p>
          <a:p>
            <a:r>
              <a:rPr lang="en-US" dirty="0"/>
              <a:t> </a:t>
            </a:r>
            <a:r>
              <a:rPr lang="en-US" dirty="0" smtClean="0"/>
              <a:t>TIMESTAMPZ </a:t>
            </a:r>
            <a:r>
              <a:rPr lang="mr-IN" dirty="0" smtClean="0"/>
              <a:t>–</a:t>
            </a:r>
            <a:r>
              <a:rPr lang="en-US" dirty="0" smtClean="0"/>
              <a:t> "TIMESTAMP WITH TIME ZONE"</a:t>
            </a:r>
            <a:endParaRPr lang="en-US" dirty="0"/>
          </a:p>
          <a:p>
            <a:r>
              <a:rPr lang="en-US" dirty="0" smtClean="0"/>
              <a:t>Built-in </a:t>
            </a:r>
            <a:r>
              <a:rPr lang="en-US" dirty="0"/>
              <a:t>PostgreSQL function NOW</a:t>
            </a:r>
            <a:r>
              <a:rPr lang="en-US" dirty="0" smtClean="0"/>
              <a:t>()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20314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Strings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0241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Concatenation ||</a:t>
            </a:r>
          </a:p>
          <a:p>
            <a:r>
              <a:rPr lang="en-US" dirty="0" smtClean="0"/>
              <a:t>Repeat (</a:t>
            </a:r>
            <a:r>
              <a:rPr lang="en-US" dirty="0" err="1" smtClean="0"/>
              <a:t>horiz</a:t>
            </a:r>
            <a:r>
              <a:rPr lang="en-US" dirty="0" smtClean="0"/>
              <a:t>)</a:t>
            </a:r>
          </a:p>
          <a:p>
            <a:r>
              <a:rPr lang="en-US" dirty="0" err="1" smtClean="0"/>
              <a:t>generate_series</a:t>
            </a:r>
            <a:r>
              <a:rPr lang="en-US" dirty="0" smtClean="0"/>
              <a:t>() vertical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80382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Reducing the result set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DISTINCT only returns unique rows in a result set </a:t>
            </a:r>
            <a:r>
              <a:rPr lang="mr-IN" dirty="0" smtClean="0"/>
              <a:t>–</a:t>
            </a:r>
            <a:r>
              <a:rPr lang="en-US" dirty="0" smtClean="0"/>
              <a:t> and row will only appear once</a:t>
            </a:r>
          </a:p>
          <a:p>
            <a:r>
              <a:rPr lang="en-US" dirty="0" smtClean="0"/>
              <a:t>DISTINCT ON limits duplicate removal to a set of columns</a:t>
            </a:r>
          </a:p>
          <a:p>
            <a:r>
              <a:rPr lang="en-US" dirty="0" smtClean="0"/>
              <a:t>GROUP BY is combined with aggregate functions like COUNT(), MAX(), SUM(), AVE() </a:t>
            </a:r>
            <a:r>
              <a:rPr lang="mr-IN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94206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Sub-Queries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54976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ASCII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192697"/>
            <a:ext cx="3708400" cy="4733318"/>
          </a:xfrm>
        </p:spPr>
        <p:txBody>
          <a:bodyPr/>
          <a:lstStyle/>
          <a:p>
            <a:r>
              <a:rPr lang="en-US" dirty="0" smtClean="0"/>
              <a:t>American Standard Code for </a:t>
            </a:r>
            <a:r>
              <a:rPr lang="en-US" smtClean="0"/>
              <a:t>Information Interchange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8900" y="245857"/>
            <a:ext cx="6083299" cy="485880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838200" y="506686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/wiki/ASCII</a:t>
            </a:r>
          </a:p>
          <a:p>
            <a:r>
              <a:rPr lang="en-US" dirty="0"/>
              <a:t>http://</a:t>
            </a:r>
            <a:r>
              <a:rPr lang="en-US" dirty="0" err="1"/>
              <a:t>www.catonmat.net</a:t>
            </a:r>
            <a:r>
              <a:rPr lang="en-US" dirty="0"/>
              <a:t>/download/</a:t>
            </a:r>
            <a:r>
              <a:rPr lang="en-US" dirty="0" err="1"/>
              <a:t>ascii</a:t>
            </a:r>
            <a:r>
              <a:rPr lang="en-US" dirty="0"/>
              <a:t>-cheat-</a:t>
            </a:r>
            <a:r>
              <a:rPr lang="en-US" dirty="0" err="1"/>
              <a:t>sheet.png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28881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query within an query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192696"/>
            <a:ext cx="10515600" cy="1250467"/>
          </a:xfrm>
        </p:spPr>
        <p:txBody>
          <a:bodyPr>
            <a:normAutofit/>
          </a:bodyPr>
          <a:lstStyle/>
          <a:p>
            <a:r>
              <a:rPr lang="en-US" dirty="0" smtClean="0"/>
              <a:t>Can use a value or set of values in a query that are computed by another query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243340" y="2800350"/>
            <a:ext cx="10110460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SELECT * FROM 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account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WHERE email='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ed@umich.edu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';</a:t>
            </a:r>
          </a:p>
          <a:p>
            <a:endParaRPr lang="en-US" b="1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SELECT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content FROM 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comment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WHERE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account_id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= </a:t>
            </a:r>
            <a:r>
              <a:rPr lang="en-US" b="1" u="sng" dirty="0">
                <a:latin typeface="Courier New" charset="0"/>
                <a:ea typeface="Courier New" charset="0"/>
                <a:cs typeface="Courier New" charset="0"/>
              </a:rPr>
              <a:t>7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;</a:t>
            </a:r>
          </a:p>
          <a:p>
            <a:endParaRPr lang="en-US" b="1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SELECT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content FROM 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comment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WHERE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account_id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= </a:t>
            </a:r>
            <a:r>
              <a:rPr lang="en-US" b="1" u="sng" dirty="0">
                <a:latin typeface="Courier New" charset="0"/>
                <a:ea typeface="Courier New" charset="0"/>
                <a:cs typeface="Courier New" charset="0"/>
              </a:rPr>
              <a:t>(SELECT id FROM account WHERE email='</a:t>
            </a:r>
            <a:r>
              <a:rPr lang="en-US" b="1" u="sng" dirty="0" err="1">
                <a:latin typeface="Courier New" charset="0"/>
                <a:ea typeface="Courier New" charset="0"/>
                <a:cs typeface="Courier New" charset="0"/>
              </a:rPr>
              <a:t>ed@umich.edu</a:t>
            </a:r>
            <a:r>
              <a:rPr lang="en-US" b="1" u="sng" dirty="0">
                <a:latin typeface="Courier New" charset="0"/>
                <a:ea typeface="Courier New" charset="0"/>
                <a:cs typeface="Courier New" charset="0"/>
              </a:rPr>
              <a:t>')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;</a:t>
            </a:r>
            <a:endParaRPr lang="is-IS" b="1" dirty="0"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39536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Concurrency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37819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Transaction 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Lock strength </a:t>
            </a:r>
            <a:r>
              <a:rPr lang="en-US" dirty="0" smtClean="0"/>
              <a:t>UPDATE, NO </a:t>
            </a:r>
            <a:r>
              <a:rPr lang="en-US" dirty="0"/>
              <a:t>KEY </a:t>
            </a:r>
            <a:r>
              <a:rPr lang="en-US" dirty="0" smtClean="0"/>
              <a:t>UPDATE</a:t>
            </a:r>
          </a:p>
          <a:p>
            <a:r>
              <a:rPr lang="en-US" dirty="0" smtClean="0"/>
              <a:t>What to do when encountering a lock (WAIT), NOWAIT, SKIP LOCKED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84348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Stored Procedures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30014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Stored Procedures	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192696"/>
            <a:ext cx="10515600" cy="4079391"/>
          </a:xfrm>
        </p:spPr>
        <p:txBody>
          <a:bodyPr>
            <a:normAutofit/>
          </a:bodyPr>
          <a:lstStyle/>
          <a:p>
            <a:r>
              <a:rPr lang="en-US" dirty="0" smtClean="0"/>
              <a:t>A stored procedure is a bit of reusable code that runs inside of the database server</a:t>
            </a:r>
          </a:p>
          <a:p>
            <a:r>
              <a:rPr lang="en-US" dirty="0" smtClean="0"/>
              <a:t>Technically there are multiple language choices but just use "</a:t>
            </a:r>
            <a:r>
              <a:rPr lang="en-US" dirty="0" err="1" smtClean="0"/>
              <a:t>plpgsql</a:t>
            </a:r>
            <a:r>
              <a:rPr lang="en-US" dirty="0" smtClean="0"/>
              <a:t>"</a:t>
            </a:r>
          </a:p>
          <a:p>
            <a:r>
              <a:rPr lang="en-US" dirty="0" smtClean="0"/>
              <a:t>Generally quite non-portable</a:t>
            </a:r>
          </a:p>
          <a:p>
            <a:r>
              <a:rPr lang="en-US" dirty="0" smtClean="0"/>
              <a:t>Usually the goal is to to have fewer SQL statements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80187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30834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14389" y="1485900"/>
            <a:ext cx="10549683" cy="3477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 smtClean="0">
                <a:latin typeface="Courier" charset="0"/>
                <a:ea typeface="Courier" charset="0"/>
                <a:cs typeface="Courier" charset="0"/>
              </a:rPr>
              <a:t>SELECT </a:t>
            </a:r>
            <a:r>
              <a:rPr lang="en-US" sz="2200" b="1" dirty="0">
                <a:latin typeface="Courier" charset="0"/>
                <a:ea typeface="Courier" charset="0"/>
                <a:cs typeface="Courier" charset="0"/>
              </a:rPr>
              <a:t>[ ALL | DISTINCT [ ON ( expression [, ...] ) ] ] </a:t>
            </a:r>
            <a:endParaRPr lang="en-US" sz="2200" b="1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200" b="1" dirty="0" smtClean="0">
                <a:latin typeface="Courier" charset="0"/>
                <a:ea typeface="Courier" charset="0"/>
                <a:cs typeface="Courier" charset="0"/>
              </a:rPr>
              <a:t>[ </a:t>
            </a:r>
            <a:r>
              <a:rPr lang="en-US" sz="2200" b="1" dirty="0">
                <a:latin typeface="Courier" charset="0"/>
                <a:ea typeface="Courier" charset="0"/>
                <a:cs typeface="Courier" charset="0"/>
              </a:rPr>
              <a:t>* | expression [ [ AS ] </a:t>
            </a:r>
            <a:r>
              <a:rPr lang="en-US" sz="2200" b="1" dirty="0" err="1">
                <a:latin typeface="Courier" charset="0"/>
                <a:ea typeface="Courier" charset="0"/>
                <a:cs typeface="Courier" charset="0"/>
              </a:rPr>
              <a:t>output_name</a:t>
            </a:r>
            <a:r>
              <a:rPr lang="en-US" sz="2200" b="1" dirty="0">
                <a:latin typeface="Courier" charset="0"/>
                <a:ea typeface="Courier" charset="0"/>
                <a:cs typeface="Courier" charset="0"/>
              </a:rPr>
              <a:t> ] [, ...] ] </a:t>
            </a:r>
            <a:endParaRPr lang="en-US" sz="2200" b="1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200" b="1" dirty="0" smtClean="0">
                <a:latin typeface="Courier" charset="0"/>
                <a:ea typeface="Courier" charset="0"/>
                <a:cs typeface="Courier" charset="0"/>
              </a:rPr>
              <a:t>[ </a:t>
            </a:r>
            <a:r>
              <a:rPr lang="en-US" sz="2200" b="1" dirty="0">
                <a:latin typeface="Courier" charset="0"/>
                <a:ea typeface="Courier" charset="0"/>
                <a:cs typeface="Courier" charset="0"/>
              </a:rPr>
              <a:t>FROM </a:t>
            </a:r>
            <a:r>
              <a:rPr lang="en-US" sz="2200" b="1" dirty="0" err="1">
                <a:latin typeface="Courier" charset="0"/>
                <a:ea typeface="Courier" charset="0"/>
                <a:cs typeface="Courier" charset="0"/>
              </a:rPr>
              <a:t>from_item</a:t>
            </a:r>
            <a:r>
              <a:rPr lang="en-US" sz="2200" b="1" dirty="0">
                <a:latin typeface="Courier" charset="0"/>
                <a:ea typeface="Courier" charset="0"/>
                <a:cs typeface="Courier" charset="0"/>
              </a:rPr>
              <a:t> [, ...] ] </a:t>
            </a:r>
            <a:endParaRPr lang="en-US" sz="2200" b="1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200" b="1" dirty="0" smtClean="0">
                <a:latin typeface="Courier" charset="0"/>
                <a:ea typeface="Courier" charset="0"/>
                <a:cs typeface="Courier" charset="0"/>
              </a:rPr>
              <a:t>[ </a:t>
            </a:r>
            <a:r>
              <a:rPr lang="en-US" sz="2200" b="1" dirty="0">
                <a:latin typeface="Courier" charset="0"/>
                <a:ea typeface="Courier" charset="0"/>
                <a:cs typeface="Courier" charset="0"/>
              </a:rPr>
              <a:t>WHERE condition ] </a:t>
            </a:r>
            <a:endParaRPr lang="en-US" sz="2200" b="1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200" b="1" dirty="0" smtClean="0">
                <a:latin typeface="Courier" charset="0"/>
                <a:ea typeface="Courier" charset="0"/>
                <a:cs typeface="Courier" charset="0"/>
              </a:rPr>
              <a:t>[ </a:t>
            </a:r>
            <a:r>
              <a:rPr lang="en-US" sz="2200" b="1" dirty="0">
                <a:latin typeface="Courier" charset="0"/>
                <a:ea typeface="Courier" charset="0"/>
                <a:cs typeface="Courier" charset="0"/>
              </a:rPr>
              <a:t>GROUP BY </a:t>
            </a:r>
            <a:r>
              <a:rPr lang="en-US" sz="2200" b="1" dirty="0" err="1">
                <a:latin typeface="Courier" charset="0"/>
                <a:ea typeface="Courier" charset="0"/>
                <a:cs typeface="Courier" charset="0"/>
              </a:rPr>
              <a:t>grouping_element</a:t>
            </a:r>
            <a:r>
              <a:rPr lang="en-US" sz="2200" b="1" dirty="0">
                <a:latin typeface="Courier" charset="0"/>
                <a:ea typeface="Courier" charset="0"/>
                <a:cs typeface="Courier" charset="0"/>
              </a:rPr>
              <a:t> [, ...] ] </a:t>
            </a:r>
            <a:endParaRPr lang="en-US" sz="2200" b="1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200" b="1" dirty="0" smtClean="0">
                <a:latin typeface="Courier" charset="0"/>
                <a:ea typeface="Courier" charset="0"/>
                <a:cs typeface="Courier" charset="0"/>
              </a:rPr>
              <a:t>[ </a:t>
            </a:r>
            <a:r>
              <a:rPr lang="en-US" sz="2200" b="1" dirty="0">
                <a:latin typeface="Courier" charset="0"/>
                <a:ea typeface="Courier" charset="0"/>
                <a:cs typeface="Courier" charset="0"/>
              </a:rPr>
              <a:t>HAVING condition [, ...] </a:t>
            </a:r>
            <a:endParaRPr lang="en-US" sz="2200" b="1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200" b="1" dirty="0" smtClean="0">
                <a:latin typeface="Courier" charset="0"/>
                <a:ea typeface="Courier" charset="0"/>
                <a:cs typeface="Courier" charset="0"/>
              </a:rPr>
              <a:t>[ </a:t>
            </a:r>
            <a:r>
              <a:rPr lang="en-US" sz="2200" b="1" dirty="0">
                <a:latin typeface="Courier" charset="0"/>
                <a:ea typeface="Courier" charset="0"/>
                <a:cs typeface="Courier" charset="0"/>
              </a:rPr>
              <a:t>ORDER BY expression [ ASC | DESC | USING operator ] </a:t>
            </a:r>
            <a:endParaRPr lang="en-US" sz="2200" b="1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200" b="1" dirty="0" smtClean="0">
                <a:latin typeface="Courier" charset="0"/>
                <a:ea typeface="Courier" charset="0"/>
                <a:cs typeface="Courier" charset="0"/>
              </a:rPr>
              <a:t>[ </a:t>
            </a:r>
            <a:r>
              <a:rPr lang="en-US" sz="2200" b="1" dirty="0">
                <a:latin typeface="Courier" charset="0"/>
                <a:ea typeface="Courier" charset="0"/>
                <a:cs typeface="Courier" charset="0"/>
              </a:rPr>
              <a:t>LIMIT { count | ALL } ] [ OFFSET start [ ROW | ROWS ] ] </a:t>
            </a:r>
            <a:endParaRPr lang="en-US" sz="2200" b="1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200" b="1" dirty="0" smtClean="0">
                <a:latin typeface="Courier" charset="0"/>
                <a:ea typeface="Courier" charset="0"/>
                <a:cs typeface="Courier" charset="0"/>
              </a:rPr>
              <a:t>[ </a:t>
            </a:r>
            <a:r>
              <a:rPr lang="en-US" sz="2200" b="1" dirty="0">
                <a:latin typeface="Courier" charset="0"/>
                <a:ea typeface="Courier" charset="0"/>
                <a:cs typeface="Courier" charset="0"/>
              </a:rPr>
              <a:t>FOR { UPDATE | NO KEY UPDATE | SHARE | KEY SHARE } </a:t>
            </a:r>
            <a:endParaRPr lang="en-US" sz="2200" b="1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200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200" b="1" dirty="0" smtClean="0">
                <a:latin typeface="Courier" charset="0"/>
                <a:ea typeface="Courier" charset="0"/>
                <a:cs typeface="Courier" charset="0"/>
              </a:rPr>
              <a:t>  [ </a:t>
            </a:r>
            <a:r>
              <a:rPr lang="en-US" sz="2200" b="1" dirty="0">
                <a:latin typeface="Courier" charset="0"/>
                <a:ea typeface="Courier" charset="0"/>
                <a:cs typeface="Courier" charset="0"/>
              </a:rPr>
              <a:t>OF </a:t>
            </a:r>
            <a:r>
              <a:rPr lang="en-US" sz="2200" b="1" dirty="0" err="1">
                <a:latin typeface="Courier" charset="0"/>
                <a:ea typeface="Courier" charset="0"/>
                <a:cs typeface="Courier" charset="0"/>
              </a:rPr>
              <a:t>table_name</a:t>
            </a:r>
            <a:r>
              <a:rPr lang="en-US" sz="2200" b="1" dirty="0">
                <a:latin typeface="Courier" charset="0"/>
                <a:ea typeface="Courier" charset="0"/>
                <a:cs typeface="Courier" charset="0"/>
              </a:rPr>
              <a:t> [, ...] ] [ NOWAIT | SKIP LOCKED ] [...] ]</a:t>
            </a:r>
          </a:p>
        </p:txBody>
      </p:sp>
      <p:sp>
        <p:nvSpPr>
          <p:cNvPr id="5" name="Rectangle 4"/>
          <p:cNvSpPr/>
          <p:nvPr/>
        </p:nvSpPr>
        <p:spPr>
          <a:xfrm>
            <a:off x="2945675" y="530780"/>
            <a:ext cx="51004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www.postgresql.org</a:t>
            </a:r>
            <a:r>
              <a:rPr lang="en-US" dirty="0"/>
              <a:t>/docs/11/</a:t>
            </a:r>
            <a:r>
              <a:rPr lang="en-US" dirty="0" err="1"/>
              <a:t>sql-select.html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59217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3986697" y="458272"/>
            <a:ext cx="35042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mtClean="0">
                <a:solidFill>
                  <a:srgbClr val="FFCC66"/>
                </a:solidFill>
              </a:rPr>
              <a:t>Acknowledgements / Contributions</a:t>
            </a:r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542924" y="1100138"/>
            <a:ext cx="5486401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These slides are Copyright </a:t>
            </a:r>
            <a:r>
              <a:rPr lang="en-US" sz="1400" dirty="0" smtClean="0">
                <a:solidFill>
                  <a:schemeClr val="bg1"/>
                </a:solidFill>
              </a:rPr>
              <a:t>2019-  </a:t>
            </a:r>
            <a:r>
              <a:rPr lang="en-US" sz="1400" dirty="0">
                <a:solidFill>
                  <a:schemeClr val="bg1"/>
                </a:solidFill>
              </a:rPr>
              <a:t>Charles R. Severance (</a:t>
            </a:r>
            <a:r>
              <a:rPr lang="en-US" sz="1400" dirty="0" err="1">
                <a:solidFill>
                  <a:schemeClr val="bg1"/>
                </a:solidFill>
              </a:rPr>
              <a:t>www.dr-chuck.com</a:t>
            </a:r>
            <a:r>
              <a:rPr lang="en-US" sz="1400" dirty="0">
                <a:solidFill>
                  <a:schemeClr val="bg1"/>
                </a:solidFill>
              </a:rPr>
              <a:t>) as part of </a:t>
            </a:r>
            <a:r>
              <a:rPr lang="en-US" sz="1400" dirty="0" smtClean="0">
                <a:solidFill>
                  <a:schemeClr val="bg1"/>
                </a:solidFill>
              </a:rPr>
              <a:t>www.pg4e.com </a:t>
            </a:r>
            <a:r>
              <a:rPr lang="en-US" sz="1400" dirty="0">
                <a:solidFill>
                  <a:schemeClr val="bg1"/>
                </a:solidFill>
              </a:rPr>
              <a:t>and made available under a Creative Commons Attribution 4.0 License.  Please maintain this last slide in all copies of the document to comply with the attribution requirements of the license.  If you make a change, feel free to add your name and organization to the list of contributors on this page as you republish the materials.</a:t>
            </a:r>
          </a:p>
          <a:p>
            <a:endParaRPr lang="en-US" sz="1400" dirty="0">
              <a:solidFill>
                <a:schemeClr val="bg1"/>
              </a:solidFill>
            </a:endParaRPr>
          </a:p>
          <a:p>
            <a:r>
              <a:rPr lang="en-US" sz="1400" dirty="0">
                <a:solidFill>
                  <a:schemeClr val="bg1"/>
                </a:solidFill>
              </a:rPr>
              <a:t>Initial Development: Charles Severance, University of Michigan School of Information</a:t>
            </a:r>
          </a:p>
          <a:p>
            <a:endParaRPr lang="en-US" sz="1400" dirty="0">
              <a:solidFill>
                <a:schemeClr val="bg1"/>
              </a:solidFill>
            </a:endParaRPr>
          </a:p>
          <a:p>
            <a:r>
              <a:rPr lang="en-US" sz="1400" dirty="0">
                <a:solidFill>
                  <a:srgbClr val="FFCC66"/>
                </a:solidFill>
              </a:rPr>
              <a:t>Insert new Contributors and Translators here including names and dates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267449" y="1100137"/>
            <a:ext cx="5486401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FFCC66"/>
                </a:solidFill>
              </a:rPr>
              <a:t>Continue new Contributors and Translators here</a:t>
            </a:r>
            <a:endParaRPr lang="en-US" sz="1400" dirty="0">
              <a:solidFill>
                <a:srgbClr val="FFCC66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30152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Representing Simple Strings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92697"/>
            <a:ext cx="10515600" cy="259190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"In the old days" - each </a:t>
            </a:r>
            <a:r>
              <a:rPr lang="en-US" sz="2400" dirty="0"/>
              <a:t>character is represented by a number between 0 and </a:t>
            </a:r>
            <a:r>
              <a:rPr lang="en-US" sz="2400" dirty="0" smtClean="0"/>
              <a:t>127 stored </a:t>
            </a:r>
            <a:r>
              <a:rPr lang="en-US" sz="2400" dirty="0"/>
              <a:t>in 8 bits of memory </a:t>
            </a:r>
          </a:p>
          <a:p>
            <a:r>
              <a:rPr lang="en-US" sz="2400" dirty="0"/>
              <a:t>We refer to "8 bits of memory as a "byte" of </a:t>
            </a:r>
            <a:r>
              <a:rPr lang="en-US" sz="2400" dirty="0" smtClean="0"/>
              <a:t>memory</a:t>
            </a:r>
          </a:p>
          <a:p>
            <a:r>
              <a:rPr lang="en-US" sz="2400" dirty="0" smtClean="0"/>
              <a:t>The </a:t>
            </a:r>
            <a:r>
              <a:rPr lang="en-US" sz="2400" dirty="0" err="1" smtClean="0"/>
              <a:t>ascii</a:t>
            </a:r>
            <a:r>
              <a:rPr lang="en-US" sz="2400" dirty="0" smtClean="0"/>
              <a:t>() function tells us the numeric value of a single ASCII character</a:t>
            </a:r>
          </a:p>
          <a:p>
            <a:r>
              <a:rPr lang="en-US" sz="2400" dirty="0" smtClean="0"/>
              <a:t>The </a:t>
            </a:r>
            <a:r>
              <a:rPr lang="en-US" sz="2400" dirty="0" err="1" smtClean="0"/>
              <a:t>chr</a:t>
            </a:r>
            <a:r>
              <a:rPr lang="en-US" sz="2400" dirty="0" smtClean="0"/>
              <a:t>() function maps from an integer to a character</a:t>
            </a:r>
            <a:endParaRPr 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1406846" y="3981443"/>
            <a:ext cx="994695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discuss=&gt; select </a:t>
            </a:r>
            <a:r>
              <a:rPr lang="en-US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ascii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('H'), </a:t>
            </a:r>
            <a:r>
              <a:rPr lang="en-US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ascii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('e'), </a:t>
            </a:r>
            <a:r>
              <a:rPr lang="en-US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ascii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('l'), </a:t>
            </a:r>
            <a:r>
              <a:rPr lang="en-US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chr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(72), </a:t>
            </a:r>
            <a:r>
              <a:rPr lang="en-US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chr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(42);</a:t>
            </a:r>
          </a:p>
          <a:p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ascii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| </a:t>
            </a:r>
            <a:r>
              <a:rPr lang="en-US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ascii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| </a:t>
            </a:r>
            <a:r>
              <a:rPr lang="en-US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ascii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| </a:t>
            </a:r>
            <a:r>
              <a:rPr lang="en-US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chr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| </a:t>
            </a:r>
            <a:r>
              <a:rPr lang="en-US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chr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</a:p>
          <a:p>
            <a:r>
              <a:rPr lang="mr-IN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-------+-------+-------+-----+-----</a:t>
            </a:r>
          </a:p>
          <a:p>
            <a:r>
              <a:rPr lang="de-DE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72 |   101 |   108 | H   | *</a:t>
            </a:r>
          </a:p>
        </p:txBody>
      </p:sp>
    </p:spTree>
    <p:extLst>
      <p:ext uri="{BB962C8B-B14F-4D97-AF65-F5344CB8AC3E}">
        <p14:creationId xmlns:p14="http://schemas.microsoft.com/office/powerpoint/2010/main" val="11425345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720"/>
          <a:stretch/>
        </p:blipFill>
        <p:spPr>
          <a:xfrm>
            <a:off x="2995841" y="2199340"/>
            <a:ext cx="8582824" cy="337820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63946" y="730070"/>
            <a:ext cx="994695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discuss=&gt; select </a:t>
            </a:r>
            <a:r>
              <a:rPr lang="en-US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ascii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('H'), </a:t>
            </a:r>
            <a:r>
              <a:rPr lang="en-US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ascii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('e'), </a:t>
            </a:r>
            <a:r>
              <a:rPr lang="en-US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ascii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('l'), </a:t>
            </a:r>
            <a:r>
              <a:rPr lang="en-US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chr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(72), </a:t>
            </a:r>
            <a:r>
              <a:rPr lang="en-US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chr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(42);</a:t>
            </a:r>
          </a:p>
          <a:p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ascii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| </a:t>
            </a:r>
            <a:r>
              <a:rPr lang="en-US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ascii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| </a:t>
            </a:r>
            <a:r>
              <a:rPr lang="en-US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ascii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| </a:t>
            </a:r>
            <a:r>
              <a:rPr lang="en-US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chr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| </a:t>
            </a:r>
            <a:r>
              <a:rPr lang="en-US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chr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</a:p>
          <a:p>
            <a:r>
              <a:rPr lang="mr-IN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-------+-------+-------+-----+-----</a:t>
            </a:r>
          </a:p>
          <a:p>
            <a:r>
              <a:rPr lang="de-DE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72 |   101 |   108 | H   | *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63946" y="2702859"/>
            <a:ext cx="154193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In the 1960s and 1970s, we just assumed that one byte was one character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9097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Beyond 127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92697"/>
            <a:ext cx="10515600" cy="250300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To be "more international" they defined characters 128-255 but inconsistently</a:t>
            </a:r>
          </a:p>
          <a:p>
            <a:pPr lvl="1"/>
            <a:r>
              <a:rPr lang="en-US" sz="2400" dirty="0">
                <a:hlinkClick r:id="rId2"/>
              </a:rPr>
              <a:t>https://</a:t>
            </a:r>
            <a:r>
              <a:rPr lang="en-US" sz="2400" dirty="0" smtClean="0">
                <a:hlinkClick r:id="rId2"/>
              </a:rPr>
              <a:t>en.wikipedia.org/wiki/ISO/IEC_8859-1</a:t>
            </a:r>
            <a:r>
              <a:rPr lang="en-US" sz="2400" dirty="0" smtClean="0"/>
              <a:t> (latin1)</a:t>
            </a:r>
          </a:p>
          <a:p>
            <a:pPr lvl="1"/>
            <a:r>
              <a:rPr lang="en-US" sz="2400" dirty="0">
                <a:hlinkClick r:id="rId3"/>
              </a:rPr>
              <a:t>https://</a:t>
            </a:r>
            <a:r>
              <a:rPr lang="en-US" sz="2400" dirty="0" smtClean="0">
                <a:hlinkClick r:id="rId3"/>
              </a:rPr>
              <a:t>en.m.wikipedia.org/wiki/Windows-1252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6508" y="3017900"/>
            <a:ext cx="6787587" cy="288536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638242" y="3107712"/>
            <a:ext cx="2442134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FF0000"/>
                </a:solidFill>
              </a:rPr>
              <a:t>Don't cut and paste code or text from PDFs </a:t>
            </a:r>
            <a:r>
              <a:rPr lang="en-US" sz="3200" dirty="0" smtClean="0">
                <a:solidFill>
                  <a:srgbClr val="FF0000"/>
                </a:solidFill>
                <a:sym typeface="Wingdings"/>
              </a:rPr>
              <a:t></a:t>
            </a:r>
            <a:endParaRPr lang="en-US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78999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 be even more international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needed more than 128 new characters globally so 128-255 could mean different things based on context</a:t>
            </a:r>
          </a:p>
          <a:p>
            <a:pPr lvl="1"/>
            <a:r>
              <a:rPr lang="en-US" dirty="0">
                <a:hlinkClick r:id="rId2" tooltip="ISO 8859-2"/>
              </a:rPr>
              <a:t>ISO 8859-2</a:t>
            </a:r>
            <a:r>
              <a:rPr lang="en-US" dirty="0"/>
              <a:t> for Eastern European languages </a:t>
            </a:r>
            <a:endParaRPr lang="en-US" dirty="0" smtClean="0"/>
          </a:p>
          <a:p>
            <a:pPr lvl="1"/>
            <a:r>
              <a:rPr lang="mr-IN" dirty="0">
                <a:hlinkClick r:id="rId3"/>
              </a:rPr>
              <a:t>ISO 8859-3</a:t>
            </a:r>
            <a:r>
              <a:rPr lang="en-US" dirty="0"/>
              <a:t> for Turkish, Maltese and </a:t>
            </a:r>
            <a:r>
              <a:rPr lang="en-US" dirty="0" smtClean="0"/>
              <a:t>Esperanto</a:t>
            </a:r>
          </a:p>
          <a:p>
            <a:pPr lvl="1"/>
            <a:r>
              <a:rPr lang="en-US" dirty="0">
                <a:hlinkClick r:id="rId4"/>
              </a:rPr>
              <a:t>ISO 8859-5</a:t>
            </a:r>
            <a:r>
              <a:rPr lang="en-US" dirty="0"/>
              <a:t> for Cyrillic </a:t>
            </a:r>
          </a:p>
          <a:p>
            <a:r>
              <a:rPr lang="en-US" dirty="0" smtClean="0"/>
              <a:t>But these were not self-documenting you needed to know the character set outside the data of the file ---- Confusion</a:t>
            </a:r>
          </a:p>
        </p:txBody>
      </p:sp>
    </p:spTree>
    <p:extLst>
      <p:ext uri="{BB962C8B-B14F-4D97-AF65-F5344CB8AC3E}">
        <p14:creationId xmlns:p14="http://schemas.microsoft.com/office/powerpoint/2010/main" val="1490561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Unicode </a:t>
            </a:r>
            <a:r>
              <a:rPr lang="mr-IN" dirty="0" smtClean="0"/>
              <a:t>–</a:t>
            </a:r>
            <a:r>
              <a:rPr lang="en-US" dirty="0" smtClean="0"/>
              <a:t> All Characters in One Set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Unicode is 32 / 21 bits (long story)</a:t>
            </a:r>
          </a:p>
          <a:p>
            <a:pPr lvl="1"/>
            <a:r>
              <a:rPr lang="en-US" dirty="0" smtClean="0"/>
              <a:t>H </a:t>
            </a:r>
            <a:r>
              <a:rPr lang="mr-IN" dirty="0" smtClean="0"/>
              <a:t>–</a:t>
            </a:r>
            <a:r>
              <a:rPr lang="en-US" dirty="0" smtClean="0"/>
              <a:t> 72  (ASCII is the first 128 values of Unicode)</a:t>
            </a:r>
          </a:p>
          <a:p>
            <a:pPr lvl="1"/>
            <a:r>
              <a:rPr lang="en-US" dirty="0" err="1"/>
              <a:t>ç</a:t>
            </a:r>
            <a:r>
              <a:rPr lang="en-US" dirty="0"/>
              <a:t> - </a:t>
            </a:r>
            <a:r>
              <a:rPr lang="en-US" dirty="0" smtClean="0"/>
              <a:t>231</a:t>
            </a:r>
          </a:p>
          <a:p>
            <a:pPr lvl="1"/>
            <a:r>
              <a:rPr lang="en-US" b="1" dirty="0" smtClean="0"/>
              <a:t>中 </a:t>
            </a:r>
            <a:r>
              <a:rPr lang="mr-IN" b="1" dirty="0" smtClean="0"/>
              <a:t>–</a:t>
            </a:r>
            <a:r>
              <a:rPr lang="en-US" b="1" dirty="0" smtClean="0"/>
              <a:t> </a:t>
            </a:r>
            <a:r>
              <a:rPr lang="is-IS" dirty="0" smtClean="0"/>
              <a:t>20013</a:t>
            </a:r>
          </a:p>
          <a:p>
            <a:r>
              <a:rPr lang="is-IS" dirty="0" smtClean="0"/>
              <a:t>Unicode 12.1</a:t>
            </a:r>
          </a:p>
          <a:p>
            <a:pPr lvl="1"/>
            <a:r>
              <a:rPr lang="en-US" dirty="0"/>
              <a:t>137,000 characters </a:t>
            </a:r>
            <a:endParaRPr lang="en-US" dirty="0" smtClean="0"/>
          </a:p>
          <a:p>
            <a:pPr lvl="1"/>
            <a:r>
              <a:rPr lang="en-US" dirty="0" smtClean="0"/>
              <a:t>150 </a:t>
            </a:r>
            <a:r>
              <a:rPr lang="en-US" dirty="0"/>
              <a:t>modern and historic </a:t>
            </a:r>
            <a:r>
              <a:rPr lang="en-US" dirty="0" smtClean="0"/>
              <a:t>character sets</a:t>
            </a:r>
            <a:endParaRPr lang="is-IS" dirty="0" smtClean="0"/>
          </a:p>
          <a:p>
            <a:pPr lvl="1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563471" y="5392270"/>
            <a:ext cx="5617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</a:t>
            </a:r>
            <a:r>
              <a:rPr lang="en-US" dirty="0" err="1"/>
              <a:t>List_of_Unicode_characters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37741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0694" y="440211"/>
            <a:ext cx="9351800" cy="5678588"/>
          </a:xfrm>
          <a:prstGeom prst="rect">
            <a:avLst/>
          </a:prstGeom>
        </p:spPr>
      </p:pic>
      <p:sp>
        <p:nvSpPr>
          <p:cNvPr id="6" name="TextBox 5" descr="http://unicode.org/charts/&#10;" title="Screen shot of http://unicode.org/charts/"/>
          <p:cNvSpPr txBox="1"/>
          <p:nvPr/>
        </p:nvSpPr>
        <p:spPr>
          <a:xfrm>
            <a:off x="7476564" y="1734671"/>
            <a:ext cx="2696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unicode.org</a:t>
            </a:r>
            <a:r>
              <a:rPr lang="en-US" dirty="0"/>
              <a:t>/charts</a:t>
            </a:r>
            <a:r>
              <a:rPr lang="en-US" dirty="0" smtClean="0"/>
              <a:t>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4834603"/>
      </p:ext>
    </p:extLst>
  </p:cSld>
  <p:clrMapOvr>
    <a:masterClrMapping/>
  </p:clrMapOvr>
</p:sld>
</file>

<file path=ppt/theme/theme1.xml><?xml version="1.0" encoding="utf-8"?>
<a:theme xmlns:a="http://schemas.openxmlformats.org/drawingml/2006/main" name="verdana-degrees1">
  <a:themeElements>
    <a:clrScheme name="verdana-degrees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1769A5"/>
      </a:accent1>
      <a:accent2>
        <a:srgbClr val="DF6429"/>
      </a:accent2>
      <a:accent3>
        <a:srgbClr val="A5A5A5"/>
      </a:accent3>
      <a:accent4>
        <a:srgbClr val="FFC000"/>
      </a:accent4>
      <a:accent5>
        <a:srgbClr val="00AA9F"/>
      </a:accent5>
      <a:accent6>
        <a:srgbClr val="A9A525"/>
      </a:accent6>
      <a:hlink>
        <a:srgbClr val="0563DD"/>
      </a:hlink>
      <a:folHlink>
        <a:srgbClr val="954F95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erdana-template2" id="{A5222451-D2E8-1345-B250-8BD4DE6F57C6}" vid="{3BD9F12F-203D-B040-A3EA-DED88FB9D07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verdana-degrees1</Template>
  <TotalTime>4419</TotalTime>
  <Words>1147</Words>
  <Application>Microsoft Macintosh PowerPoint</Application>
  <PresentationFormat>Widescreen</PresentationFormat>
  <Paragraphs>183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8" baseType="lpstr">
      <vt:lpstr>Arial Black</vt:lpstr>
      <vt:lpstr>Cabin</vt:lpstr>
      <vt:lpstr>Calibri</vt:lpstr>
      <vt:lpstr>Courier</vt:lpstr>
      <vt:lpstr>Courier New</vt:lpstr>
      <vt:lpstr>Mangal</vt:lpstr>
      <vt:lpstr>Verdana</vt:lpstr>
      <vt:lpstr>Verdana Regular</vt:lpstr>
      <vt:lpstr>Wingdings</vt:lpstr>
      <vt:lpstr>Arial</vt:lpstr>
      <vt:lpstr>verdana-degrees1</vt:lpstr>
      <vt:lpstr>Text in Databases  Charles Severance www.pg4e.com/lectures/04-Text.sql</vt:lpstr>
      <vt:lpstr>Character Sets</vt:lpstr>
      <vt:lpstr>ASCII</vt:lpstr>
      <vt:lpstr>Representing Simple Strings</vt:lpstr>
      <vt:lpstr>PowerPoint Presentation</vt:lpstr>
      <vt:lpstr>Beyond 127…</vt:lpstr>
      <vt:lpstr>To be even more international</vt:lpstr>
      <vt:lpstr>Unicode – All Characters in One Set</vt:lpstr>
      <vt:lpstr>PowerPoint Presentation</vt:lpstr>
      <vt:lpstr>We can't afford 32 bit characters</vt:lpstr>
      <vt:lpstr>UTF-8 Has Transition Features</vt:lpstr>
      <vt:lpstr>UTF-8 Is Everywhere</vt:lpstr>
      <vt:lpstr>Character Sets In Python</vt:lpstr>
      <vt:lpstr>Python 3 and Unicode</vt:lpstr>
      <vt:lpstr>PowerPoint Presentation</vt:lpstr>
      <vt:lpstr>Opening a File</vt:lpstr>
      <vt:lpstr>Reading Network Data</vt:lpstr>
      <vt:lpstr>Database Data</vt:lpstr>
      <vt:lpstr>Hashes</vt:lpstr>
      <vt:lpstr>PowerPoint Presentation</vt:lpstr>
      <vt:lpstr>Hashes Are Cool</vt:lpstr>
      <vt:lpstr>Generating Test Data</vt:lpstr>
      <vt:lpstr>PowerPoint Presentation</vt:lpstr>
      <vt:lpstr>Indexes and Performance</vt:lpstr>
      <vt:lpstr>Date Types (Review)</vt:lpstr>
      <vt:lpstr>Strings</vt:lpstr>
      <vt:lpstr>PowerPoint Presentation</vt:lpstr>
      <vt:lpstr>Reducing the result set</vt:lpstr>
      <vt:lpstr>Sub-Queries</vt:lpstr>
      <vt:lpstr>A query within an query</vt:lpstr>
      <vt:lpstr>Concurrency</vt:lpstr>
      <vt:lpstr>Transaction Topics</vt:lpstr>
      <vt:lpstr>Stored Procedures</vt:lpstr>
      <vt:lpstr>Stored Procedures </vt:lpstr>
      <vt:lpstr>Summary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Severance, Charles</cp:lastModifiedBy>
  <cp:revision>102</cp:revision>
  <dcterms:created xsi:type="dcterms:W3CDTF">2019-03-20T19:59:17Z</dcterms:created>
  <dcterms:modified xsi:type="dcterms:W3CDTF">2019-06-26T08:25:44Z</dcterms:modified>
</cp:coreProperties>
</file>